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aytone One" charset="1" panose="00000500000000000000"/>
      <p:regular r:id="rId33"/>
    </p:embeddedFont>
    <p:embeddedFont>
      <p:font typeface="Fredoka" charset="1" panose="02000000000000000000"/>
      <p:regular r:id="rId34"/>
    </p:embeddedFont>
    <p:embeddedFont>
      <p:font typeface="Baloo" charset="1" panose="03080902040302020200"/>
      <p:regular r:id="rId35"/>
    </p:embeddedFont>
    <p:embeddedFont>
      <p:font typeface="Crimson Pro" charset="1" panose="00000000000000000000"/>
      <p:regular r:id="rId36"/>
    </p:embeddedFont>
    <p:embeddedFont>
      <p:font typeface="Nunito Bold" charset="1" panose="00000000000000000000"/>
      <p:regular r:id="rId37"/>
    </p:embeddedFont>
    <p:embeddedFont>
      <p:font typeface="Nunito" charset="1" panose="00000000000000000000"/>
      <p:regular r:id="rId38"/>
    </p:embeddedFont>
    <p:embeddedFont>
      <p:font typeface="Canva Sans" charset="1" panose="020B05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2.png" Type="http://schemas.openxmlformats.org/officeDocument/2006/relationships/image"/><Relationship Id="rId13"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4.png" Type="http://schemas.openxmlformats.org/officeDocument/2006/relationships/image"/><Relationship Id="rId13" Target="../media/image6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14" Target="../media/image6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4.png" Type="http://schemas.openxmlformats.org/officeDocument/2006/relationships/image"/><Relationship Id="rId13" Target="../media/image7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6.png" Type="http://schemas.openxmlformats.org/officeDocument/2006/relationships/image"/><Relationship Id="rId13" Target="../media/image77.png" Type="http://schemas.openxmlformats.org/officeDocument/2006/relationships/image"/><Relationship Id="rId14" Target="../media/image7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79.png" Type="http://schemas.openxmlformats.org/officeDocument/2006/relationships/image"/><Relationship Id="rId13" Target="../media/image8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8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84.png" Type="http://schemas.openxmlformats.org/officeDocument/2006/relationships/image"/><Relationship Id="rId13" Target="../media/image8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1.png" Type="http://schemas.openxmlformats.org/officeDocument/2006/relationships/image"/><Relationship Id="rId20" Target="../media/image48.png" Type="http://schemas.openxmlformats.org/officeDocument/2006/relationships/image"/><Relationship Id="rId21" Target="../media/image49.svg" Type="http://schemas.openxmlformats.org/officeDocument/2006/relationships/image"/><Relationship Id="rId22" Target="../media/image50.png" Type="http://schemas.openxmlformats.org/officeDocument/2006/relationships/image"/><Relationship Id="rId23" Target="../media/image51.sv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1.png" Type="http://schemas.openxmlformats.org/officeDocument/2006/relationships/image"/><Relationship Id="rId20" Target="../media/image54.png" Type="http://schemas.openxmlformats.org/officeDocument/2006/relationships/image"/><Relationship Id="rId21" Target="../media/image55.svg" Type="http://schemas.openxmlformats.org/officeDocument/2006/relationships/image"/><Relationship Id="rId22" Target="../media/image56.png" Type="http://schemas.openxmlformats.org/officeDocument/2006/relationships/image"/><Relationship Id="rId23" Target="../media/image57.sv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6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962880" y="4015741"/>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Hanoi Flavors</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03778" y="100083"/>
            <a:ext cx="7298456" cy="1241688"/>
          </a:xfrm>
          <a:custGeom>
            <a:avLst/>
            <a:gdLst/>
            <a:ahLst/>
            <a:cxnLst/>
            <a:rect r="r" b="b" t="t" l="l"/>
            <a:pathLst>
              <a:path h="1241688" w="7298456">
                <a:moveTo>
                  <a:pt x="0" y="0"/>
                </a:moveTo>
                <a:lnTo>
                  <a:pt x="7298456" y="0"/>
                </a:lnTo>
                <a:lnTo>
                  <a:pt x="7298456" y="1241688"/>
                </a:lnTo>
                <a:lnTo>
                  <a:pt x="0" y="1241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006078" y="1049427"/>
            <a:ext cx="12275845" cy="9237573"/>
          </a:xfrm>
          <a:custGeom>
            <a:avLst/>
            <a:gdLst/>
            <a:ahLst/>
            <a:cxnLst/>
            <a:rect r="r" b="b" t="t" l="l"/>
            <a:pathLst>
              <a:path h="9237573" w="12275845">
                <a:moveTo>
                  <a:pt x="0" y="0"/>
                </a:moveTo>
                <a:lnTo>
                  <a:pt x="12275844" y="0"/>
                </a:lnTo>
                <a:lnTo>
                  <a:pt x="12275844" y="9237573"/>
                </a:lnTo>
                <a:lnTo>
                  <a:pt x="0" y="9237573"/>
                </a:lnTo>
                <a:lnTo>
                  <a:pt x="0" y="0"/>
                </a:lnTo>
                <a:close/>
              </a:path>
            </a:pathLst>
          </a:custGeom>
          <a:blipFill>
            <a:blip r:embed="rId12"/>
            <a:stretch>
              <a:fillRect l="0" t="0" r="0" b="0"/>
            </a:stretch>
          </a:blipFill>
        </p:spPr>
      </p:sp>
      <p:sp>
        <p:nvSpPr>
          <p:cNvPr name="TextBox 9" id="9"/>
          <p:cNvSpPr txBox="true"/>
          <p:nvPr/>
        </p:nvSpPr>
        <p:spPr>
          <a:xfrm rot="0">
            <a:off x="5303778" y="237751"/>
            <a:ext cx="713817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Sơ đồ lớp và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Giao diện người dùng</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1493655"/>
            <a:ext cx="4086145" cy="7764645"/>
          </a:xfrm>
          <a:custGeom>
            <a:avLst/>
            <a:gdLst/>
            <a:ahLst/>
            <a:cxnLst/>
            <a:rect r="r" b="b" t="t" l="l"/>
            <a:pathLst>
              <a:path h="7764645" w="4086145">
                <a:moveTo>
                  <a:pt x="0" y="0"/>
                </a:moveTo>
                <a:lnTo>
                  <a:pt x="4086145" y="0"/>
                </a:lnTo>
                <a:lnTo>
                  <a:pt x="4086145" y="7764645"/>
                </a:lnTo>
                <a:lnTo>
                  <a:pt x="0" y="7764645"/>
                </a:lnTo>
                <a:lnTo>
                  <a:pt x="0" y="0"/>
                </a:lnTo>
                <a:close/>
              </a:path>
            </a:pathLst>
          </a:custGeom>
          <a:blipFill>
            <a:blip r:embed="rId12"/>
            <a:stretch>
              <a:fillRect l="0" t="0" r="0" b="0"/>
            </a:stretch>
          </a:blipFill>
        </p:spPr>
      </p:sp>
      <p:sp>
        <p:nvSpPr>
          <p:cNvPr name="Freeform 9" id="9"/>
          <p:cNvSpPr/>
          <p:nvPr/>
        </p:nvSpPr>
        <p:spPr>
          <a:xfrm flipH="false" flipV="false" rot="0">
            <a:off x="5920780" y="1493655"/>
            <a:ext cx="11338520" cy="7710194"/>
          </a:xfrm>
          <a:custGeom>
            <a:avLst/>
            <a:gdLst/>
            <a:ahLst/>
            <a:cxnLst/>
            <a:rect r="r" b="b" t="t" l="l"/>
            <a:pathLst>
              <a:path h="7710194" w="11338520">
                <a:moveTo>
                  <a:pt x="0" y="0"/>
                </a:moveTo>
                <a:lnTo>
                  <a:pt x="11338520" y="0"/>
                </a:lnTo>
                <a:lnTo>
                  <a:pt x="11338520" y="7710193"/>
                </a:lnTo>
                <a:lnTo>
                  <a:pt x="0" y="7710193"/>
                </a:lnTo>
                <a:lnTo>
                  <a:pt x="0" y="0"/>
                </a:lnTo>
                <a:close/>
              </a:path>
            </a:pathLst>
          </a:custGeom>
          <a:blipFill>
            <a:blip r:embed="rId13"/>
            <a:stretch>
              <a:fillRect l="0" t="0" r="0" b="0"/>
            </a:stretch>
          </a:blipFill>
        </p:spPr>
      </p:sp>
      <p:sp>
        <p:nvSpPr>
          <p:cNvPr name="TextBox 10" id="10"/>
          <p:cNvSpPr txBox="true"/>
          <p:nvPr/>
        </p:nvSpPr>
        <p:spPr>
          <a:xfrm rot="0">
            <a:off x="4739578" y="169516"/>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Giao diện đăng nhập</a:t>
            </a:r>
          </a:p>
        </p:txBody>
      </p:sp>
      <p:sp>
        <p:nvSpPr>
          <p:cNvPr name="TextBox 11" id="11"/>
          <p:cNvSpPr txBox="true"/>
          <p:nvPr/>
        </p:nvSpPr>
        <p:spPr>
          <a:xfrm rot="0">
            <a:off x="-937936"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
        <p:nvSpPr>
          <p:cNvPr name="TextBox 12" id="12"/>
          <p:cNvSpPr txBox="true"/>
          <p:nvPr/>
        </p:nvSpPr>
        <p:spPr>
          <a:xfrm rot="0">
            <a:off x="7580332" y="9289573"/>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49591" y="1533493"/>
            <a:ext cx="4133273" cy="8064923"/>
          </a:xfrm>
          <a:custGeom>
            <a:avLst/>
            <a:gdLst/>
            <a:ahLst/>
            <a:cxnLst/>
            <a:rect r="r" b="b" t="t" l="l"/>
            <a:pathLst>
              <a:path h="8064923" w="4133273">
                <a:moveTo>
                  <a:pt x="0" y="0"/>
                </a:moveTo>
                <a:lnTo>
                  <a:pt x="4133273" y="0"/>
                </a:lnTo>
                <a:lnTo>
                  <a:pt x="4133273" y="8064923"/>
                </a:lnTo>
                <a:lnTo>
                  <a:pt x="0" y="8064923"/>
                </a:lnTo>
                <a:lnTo>
                  <a:pt x="0" y="0"/>
                </a:lnTo>
                <a:close/>
              </a:path>
            </a:pathLst>
          </a:custGeom>
          <a:blipFill>
            <a:blip r:embed="rId12"/>
            <a:stretch>
              <a:fillRect l="0" t="0" r="0" b="0"/>
            </a:stretch>
          </a:blipFill>
        </p:spPr>
      </p:sp>
      <p:sp>
        <p:nvSpPr>
          <p:cNvPr name="Freeform 9" id="9"/>
          <p:cNvSpPr/>
          <p:nvPr/>
        </p:nvSpPr>
        <p:spPr>
          <a:xfrm flipH="false" flipV="false" rot="0">
            <a:off x="12216998" y="1533493"/>
            <a:ext cx="4177873" cy="8112375"/>
          </a:xfrm>
          <a:custGeom>
            <a:avLst/>
            <a:gdLst/>
            <a:ahLst/>
            <a:cxnLst/>
            <a:rect r="r" b="b" t="t" l="l"/>
            <a:pathLst>
              <a:path h="8112375" w="4177873">
                <a:moveTo>
                  <a:pt x="0" y="0"/>
                </a:moveTo>
                <a:lnTo>
                  <a:pt x="4177874" y="0"/>
                </a:lnTo>
                <a:lnTo>
                  <a:pt x="4177874" y="8112375"/>
                </a:lnTo>
                <a:lnTo>
                  <a:pt x="0" y="8112375"/>
                </a:lnTo>
                <a:lnTo>
                  <a:pt x="0" y="0"/>
                </a:lnTo>
                <a:close/>
              </a:path>
            </a:pathLst>
          </a:custGeom>
          <a:blipFill>
            <a:blip r:embed="rId13"/>
            <a:stretch>
              <a:fillRect l="0" t="0" r="0" b="0"/>
            </a:stretch>
          </a:blipFill>
        </p:spPr>
      </p:sp>
      <p:sp>
        <p:nvSpPr>
          <p:cNvPr name="TextBox 10" id="10"/>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đăng ký và đăng xuất</a:t>
            </a:r>
          </a:p>
        </p:txBody>
      </p:sp>
      <p:sp>
        <p:nvSpPr>
          <p:cNvPr name="TextBox 11" id="11"/>
          <p:cNvSpPr txBox="true"/>
          <p:nvPr/>
        </p:nvSpPr>
        <p:spPr>
          <a:xfrm rot="0">
            <a:off x="5134292" y="915352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76148" y="1465723"/>
            <a:ext cx="4013177" cy="7792577"/>
          </a:xfrm>
          <a:custGeom>
            <a:avLst/>
            <a:gdLst/>
            <a:ahLst/>
            <a:cxnLst/>
            <a:rect r="r" b="b" t="t" l="l"/>
            <a:pathLst>
              <a:path h="7792577" w="4013177">
                <a:moveTo>
                  <a:pt x="0" y="0"/>
                </a:moveTo>
                <a:lnTo>
                  <a:pt x="4013177" y="0"/>
                </a:lnTo>
                <a:lnTo>
                  <a:pt x="4013177" y="7792577"/>
                </a:lnTo>
                <a:lnTo>
                  <a:pt x="0" y="7792577"/>
                </a:lnTo>
                <a:lnTo>
                  <a:pt x="0" y="0"/>
                </a:lnTo>
                <a:close/>
              </a:path>
            </a:pathLst>
          </a:custGeom>
          <a:blipFill>
            <a:blip r:embed="rId12"/>
            <a:stretch>
              <a:fillRect l="0" t="0" r="0" b="0"/>
            </a:stretch>
          </a:blipFill>
        </p:spPr>
      </p:sp>
      <p:sp>
        <p:nvSpPr>
          <p:cNvPr name="Freeform 9" id="9"/>
          <p:cNvSpPr/>
          <p:nvPr/>
        </p:nvSpPr>
        <p:spPr>
          <a:xfrm flipH="false" flipV="false" rot="0">
            <a:off x="7122800" y="1465723"/>
            <a:ext cx="4042400" cy="7792577"/>
          </a:xfrm>
          <a:custGeom>
            <a:avLst/>
            <a:gdLst/>
            <a:ahLst/>
            <a:cxnLst/>
            <a:rect r="r" b="b" t="t" l="l"/>
            <a:pathLst>
              <a:path h="7792577" w="4042400">
                <a:moveTo>
                  <a:pt x="0" y="0"/>
                </a:moveTo>
                <a:lnTo>
                  <a:pt x="4042400" y="0"/>
                </a:lnTo>
                <a:lnTo>
                  <a:pt x="4042400" y="7792577"/>
                </a:lnTo>
                <a:lnTo>
                  <a:pt x="0" y="7792577"/>
                </a:lnTo>
                <a:lnTo>
                  <a:pt x="0" y="0"/>
                </a:lnTo>
                <a:close/>
              </a:path>
            </a:pathLst>
          </a:custGeom>
          <a:blipFill>
            <a:blip r:embed="rId13"/>
            <a:stretch>
              <a:fillRect l="0" t="0" r="0" b="0"/>
            </a:stretch>
          </a:blipFill>
        </p:spPr>
      </p:sp>
      <p:sp>
        <p:nvSpPr>
          <p:cNvPr name="Freeform 10" id="10"/>
          <p:cNvSpPr/>
          <p:nvPr/>
        </p:nvSpPr>
        <p:spPr>
          <a:xfrm flipH="false" flipV="false" rot="0">
            <a:off x="12311548" y="1465723"/>
            <a:ext cx="3988774" cy="7936847"/>
          </a:xfrm>
          <a:custGeom>
            <a:avLst/>
            <a:gdLst/>
            <a:ahLst/>
            <a:cxnLst/>
            <a:rect r="r" b="b" t="t" l="l"/>
            <a:pathLst>
              <a:path h="7936847" w="3988774">
                <a:moveTo>
                  <a:pt x="0" y="0"/>
                </a:moveTo>
                <a:lnTo>
                  <a:pt x="3988774" y="0"/>
                </a:lnTo>
                <a:lnTo>
                  <a:pt x="3988774" y="7936847"/>
                </a:lnTo>
                <a:lnTo>
                  <a:pt x="0" y="7936847"/>
                </a:lnTo>
                <a:lnTo>
                  <a:pt x="0" y="0"/>
                </a:lnTo>
                <a:close/>
              </a:path>
            </a:pathLst>
          </a:custGeom>
          <a:blipFill>
            <a:blip r:embed="rId14"/>
            <a:stretch>
              <a:fillRect l="0" t="0" r="0" b="0"/>
            </a:stretch>
          </a:blipFill>
        </p:spPr>
      </p:sp>
      <p:sp>
        <p:nvSpPr>
          <p:cNvPr name="TextBox 11" id="11"/>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Thông tin món ăn</a:t>
            </a:r>
          </a:p>
        </p:txBody>
      </p:sp>
      <p:sp>
        <p:nvSpPr>
          <p:cNvPr name="TextBox 12" id="12"/>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84800" y="1417996"/>
            <a:ext cx="16860868" cy="7840304"/>
          </a:xfrm>
          <a:custGeom>
            <a:avLst/>
            <a:gdLst/>
            <a:ahLst/>
            <a:cxnLst/>
            <a:rect r="r" b="b" t="t" l="l"/>
            <a:pathLst>
              <a:path h="7840304" w="16860868">
                <a:moveTo>
                  <a:pt x="0" y="0"/>
                </a:moveTo>
                <a:lnTo>
                  <a:pt x="16860868" y="0"/>
                </a:lnTo>
                <a:lnTo>
                  <a:pt x="16860868" y="7840304"/>
                </a:lnTo>
                <a:lnTo>
                  <a:pt x="0" y="7840304"/>
                </a:lnTo>
                <a:lnTo>
                  <a:pt x="0" y="0"/>
                </a:lnTo>
                <a:close/>
              </a:path>
            </a:pathLst>
          </a:custGeom>
          <a:blipFill>
            <a:blip r:embed="rId12"/>
            <a:stretch>
              <a:fillRect l="0" t="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món ăn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khách hàng</a:t>
            </a:r>
          </a:p>
        </p:txBody>
      </p:sp>
      <p:sp>
        <p:nvSpPr>
          <p:cNvPr name="TextBox 9" id="9"/>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
        <p:nvSpPr>
          <p:cNvPr name="Freeform 10" id="10"/>
          <p:cNvSpPr/>
          <p:nvPr/>
        </p:nvSpPr>
        <p:spPr>
          <a:xfrm flipH="false" flipV="false" rot="0">
            <a:off x="974588" y="1382349"/>
            <a:ext cx="16284712" cy="8020221"/>
          </a:xfrm>
          <a:custGeom>
            <a:avLst/>
            <a:gdLst/>
            <a:ahLst/>
            <a:cxnLst/>
            <a:rect r="r" b="b" t="t" l="l"/>
            <a:pathLst>
              <a:path h="8020221" w="16284712">
                <a:moveTo>
                  <a:pt x="0" y="0"/>
                </a:moveTo>
                <a:lnTo>
                  <a:pt x="16284712" y="0"/>
                </a:lnTo>
                <a:lnTo>
                  <a:pt x="16284712" y="8020221"/>
                </a:lnTo>
                <a:lnTo>
                  <a:pt x="0" y="8020221"/>
                </a:lnTo>
                <a:lnTo>
                  <a:pt x="0" y="0"/>
                </a:lnTo>
                <a:close/>
              </a:path>
            </a:pathLst>
          </a:custGeom>
          <a:blipFill>
            <a:blip r:embed="rId1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788811" y="1156778"/>
            <a:ext cx="12710379" cy="8173657"/>
          </a:xfrm>
          <a:custGeom>
            <a:avLst/>
            <a:gdLst/>
            <a:ahLst/>
            <a:cxnLst/>
            <a:rect r="r" b="b" t="t" l="l"/>
            <a:pathLst>
              <a:path h="8173657" w="12710379">
                <a:moveTo>
                  <a:pt x="0" y="0"/>
                </a:moveTo>
                <a:lnTo>
                  <a:pt x="12710378" y="0"/>
                </a:lnTo>
                <a:lnTo>
                  <a:pt x="12710378" y="8173657"/>
                </a:lnTo>
                <a:lnTo>
                  <a:pt x="0" y="8173657"/>
                </a:lnTo>
                <a:lnTo>
                  <a:pt x="0" y="0"/>
                </a:lnTo>
                <a:close/>
              </a:path>
            </a:pathLst>
          </a:custGeom>
          <a:blipFill>
            <a:blip r:embed="rId12"/>
            <a:stretch>
              <a:fillRect l="0" t="-3410"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thực đơn</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69177" y="1120711"/>
            <a:ext cx="13149646" cy="8245791"/>
          </a:xfrm>
          <a:custGeom>
            <a:avLst/>
            <a:gdLst/>
            <a:ahLst/>
            <a:cxnLst/>
            <a:rect r="r" b="b" t="t" l="l"/>
            <a:pathLst>
              <a:path h="8245791" w="13149646">
                <a:moveTo>
                  <a:pt x="0" y="0"/>
                </a:moveTo>
                <a:lnTo>
                  <a:pt x="13149646" y="0"/>
                </a:lnTo>
                <a:lnTo>
                  <a:pt x="13149646" y="8245791"/>
                </a:lnTo>
                <a:lnTo>
                  <a:pt x="0" y="8245791"/>
                </a:lnTo>
                <a:lnTo>
                  <a:pt x="0" y="0"/>
                </a:lnTo>
                <a:close/>
              </a:path>
            </a:pathLst>
          </a:custGeom>
          <a:blipFill>
            <a:blip r:embed="rId12"/>
            <a:stretch>
              <a:fillRect l="0" t="-4852" r="0" b="0"/>
            </a:stretch>
          </a:blipFill>
        </p:spPr>
      </p:sp>
      <p:sp>
        <p:nvSpPr>
          <p:cNvPr name="TextBox 9" id="9"/>
          <p:cNvSpPr txBox="true"/>
          <p:nvPr/>
        </p:nvSpPr>
        <p:spPr>
          <a:xfrm rot="0">
            <a:off x="3982065" y="247276"/>
            <a:ext cx="10323870" cy="837367"/>
          </a:xfrm>
          <a:prstGeom prst="rect">
            <a:avLst/>
          </a:prstGeom>
        </p:spPr>
        <p:txBody>
          <a:bodyPr anchor="t" rtlCol="false" tIns="0" lIns="0" bIns="0" rIns="0">
            <a:spAutoFit/>
          </a:bodyPr>
          <a:lstStyle/>
          <a:p>
            <a:pPr algn="ctr">
              <a:lnSpc>
                <a:spcPts val="6870"/>
              </a:lnSpc>
            </a:pPr>
            <a:r>
              <a:rPr lang="en-US" sz="4907">
                <a:solidFill>
                  <a:srgbClr val="000000"/>
                </a:solidFill>
                <a:latin typeface="Baloo"/>
                <a:ea typeface="Baloo"/>
                <a:cs typeface="Baloo"/>
                <a:sym typeface="Baloo"/>
              </a:rPr>
              <a:t>Giao diện Quản lý đơn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Quản trị viên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081521" y="1119168"/>
            <a:ext cx="4124959" cy="8208873"/>
          </a:xfrm>
          <a:custGeom>
            <a:avLst/>
            <a:gdLst/>
            <a:ahLst/>
            <a:cxnLst/>
            <a:rect r="r" b="b" t="t" l="l"/>
            <a:pathLst>
              <a:path h="8208873" w="4124959">
                <a:moveTo>
                  <a:pt x="0" y="0"/>
                </a:moveTo>
                <a:lnTo>
                  <a:pt x="4124958" y="0"/>
                </a:lnTo>
                <a:lnTo>
                  <a:pt x="4124958" y="8208873"/>
                </a:lnTo>
                <a:lnTo>
                  <a:pt x="0" y="8208873"/>
                </a:lnTo>
                <a:lnTo>
                  <a:pt x="0" y="0"/>
                </a:lnTo>
                <a:close/>
              </a:path>
            </a:pathLst>
          </a:custGeom>
          <a:blipFill>
            <a:blip r:embed="rId12"/>
            <a:stretch>
              <a:fillRect l="0" t="0" r="0" b="0"/>
            </a:stretch>
          </a:blipFill>
        </p:spPr>
      </p:sp>
      <p:sp>
        <p:nvSpPr>
          <p:cNvPr name="TextBox 9" id="9"/>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Thêm món ăn vào giỏ hàng</a:t>
            </a:r>
          </a:p>
        </p:txBody>
      </p:sp>
      <p:sp>
        <p:nvSpPr>
          <p:cNvPr name="TextBox 10" id="10"/>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7048" y="3833415"/>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5949" y="542644"/>
            <a:ext cx="9336102" cy="1947220"/>
          </a:xfrm>
          <a:custGeom>
            <a:avLst/>
            <a:gdLst/>
            <a:ahLst/>
            <a:cxnLst/>
            <a:rect r="r" b="b" t="t" l="l"/>
            <a:pathLst>
              <a:path h="1947220" w="9336102">
                <a:moveTo>
                  <a:pt x="0" y="0"/>
                </a:moveTo>
                <a:lnTo>
                  <a:pt x="9336101" y="0"/>
                </a:lnTo>
                <a:lnTo>
                  <a:pt x="9336101"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1536545">
            <a:off x="16487867" y="-6185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TextBox 8" id="8"/>
          <p:cNvSpPr txBox="true"/>
          <p:nvPr/>
        </p:nvSpPr>
        <p:spPr>
          <a:xfrm rot="0">
            <a:off x="4543721" y="781050"/>
            <a:ext cx="9200557" cy="1249606"/>
          </a:xfrm>
          <a:prstGeom prst="rect">
            <a:avLst/>
          </a:prstGeom>
        </p:spPr>
        <p:txBody>
          <a:bodyPr anchor="t" rtlCol="false" tIns="0" lIns="0" bIns="0" rIns="0">
            <a:spAutoFit/>
          </a:bodyPr>
          <a:lstStyle/>
          <a:p>
            <a:pPr algn="ctr">
              <a:lnSpc>
                <a:spcPts val="9249"/>
              </a:lnSpc>
            </a:pPr>
            <a:r>
              <a:rPr lang="en-US" sz="6606">
                <a:solidFill>
                  <a:srgbClr val="000000"/>
                </a:solidFill>
                <a:latin typeface="Fredoka"/>
                <a:ea typeface="Fredoka"/>
                <a:cs typeface="Fredoka"/>
                <a:sym typeface="Fredoka"/>
              </a:rPr>
              <a:t>THÀNH VIÊN</a:t>
            </a:r>
          </a:p>
        </p:txBody>
      </p:sp>
      <p:sp>
        <p:nvSpPr>
          <p:cNvPr name="TextBox 9" id="9"/>
          <p:cNvSpPr txBox="true"/>
          <p:nvPr/>
        </p:nvSpPr>
        <p:spPr>
          <a:xfrm rot="0">
            <a:off x="2291766" y="4253078"/>
            <a:ext cx="1761108" cy="2075180"/>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PHẠM</a:t>
            </a:r>
          </a:p>
          <a:p>
            <a:pPr algn="ctr">
              <a:lnSpc>
                <a:spcPts val="5320"/>
              </a:lnSpc>
            </a:pPr>
            <a:r>
              <a:rPr lang="en-US" sz="3800">
                <a:solidFill>
                  <a:srgbClr val="000000"/>
                </a:solidFill>
                <a:latin typeface="Baloo"/>
                <a:ea typeface="Baloo"/>
                <a:cs typeface="Baloo"/>
                <a:sym typeface="Baloo"/>
              </a:rPr>
              <a:t>THẾ</a:t>
            </a:r>
          </a:p>
          <a:p>
            <a:pPr algn="ctr">
              <a:lnSpc>
                <a:spcPts val="5320"/>
              </a:lnSpc>
            </a:pPr>
            <a:r>
              <a:rPr lang="en-US" sz="3800">
                <a:solidFill>
                  <a:srgbClr val="000000"/>
                </a:solidFill>
                <a:latin typeface="Baloo"/>
                <a:ea typeface="Baloo"/>
                <a:cs typeface="Baloo"/>
                <a:sym typeface="Baloo"/>
              </a:rPr>
              <a:t>HUY</a:t>
            </a:r>
          </a:p>
        </p:txBody>
      </p:sp>
      <p:grpSp>
        <p:nvGrpSpPr>
          <p:cNvPr name="Group 10" id="10"/>
          <p:cNvGrpSpPr/>
          <p:nvPr/>
        </p:nvGrpSpPr>
        <p:grpSpPr>
          <a:xfrm rot="0">
            <a:off x="2865498" y="3193371"/>
            <a:ext cx="12557004" cy="133350"/>
            <a:chOff x="0" y="0"/>
            <a:chExt cx="16742672" cy="177800"/>
          </a:xfrm>
        </p:grpSpPr>
        <p:sp>
          <p:nvSpPr>
            <p:cNvPr name="Freeform 11" id="11"/>
            <p:cNvSpPr/>
            <p:nvPr/>
          </p:nvSpPr>
          <p:spPr>
            <a:xfrm flipH="false" flipV="false" rot="0">
              <a:off x="88900" y="0"/>
              <a:ext cx="16564863" cy="177800"/>
            </a:xfrm>
            <a:custGeom>
              <a:avLst/>
              <a:gdLst/>
              <a:ahLst/>
              <a:cxnLst/>
              <a:rect r="r" b="b" t="t" l="l"/>
              <a:pathLst>
                <a:path h="177800" w="16564863">
                  <a:moveTo>
                    <a:pt x="0" y="0"/>
                  </a:moveTo>
                  <a:lnTo>
                    <a:pt x="16564863" y="0"/>
                  </a:lnTo>
                  <a:lnTo>
                    <a:pt x="16564863" y="177800"/>
                  </a:lnTo>
                  <a:lnTo>
                    <a:pt x="0" y="177800"/>
                  </a:lnTo>
                  <a:close/>
                </a:path>
              </a:pathLst>
            </a:custGeom>
            <a:solidFill>
              <a:srgbClr val="DDDEDE"/>
            </a:solidFill>
          </p:spPr>
        </p:sp>
      </p:grpSp>
      <p:sp>
        <p:nvSpPr>
          <p:cNvPr name="Freeform 12" id="12"/>
          <p:cNvSpPr/>
          <p:nvPr/>
        </p:nvSpPr>
        <p:spPr>
          <a:xfrm flipH="true" flipV="false" rot="9999176">
            <a:off x="-1316676" y="1716564"/>
            <a:ext cx="2537840" cy="2297899"/>
          </a:xfrm>
          <a:custGeom>
            <a:avLst/>
            <a:gdLst/>
            <a:ahLst/>
            <a:cxnLst/>
            <a:rect r="r" b="b" t="t" l="l"/>
            <a:pathLst>
              <a:path h="2297899" w="2537840">
                <a:moveTo>
                  <a:pt x="2537840" y="0"/>
                </a:moveTo>
                <a:lnTo>
                  <a:pt x="0" y="0"/>
                </a:lnTo>
                <a:lnTo>
                  <a:pt x="0" y="2297899"/>
                </a:lnTo>
                <a:lnTo>
                  <a:pt x="2537840" y="2297899"/>
                </a:lnTo>
                <a:lnTo>
                  <a:pt x="2537840" y="0"/>
                </a:lnTo>
                <a:close/>
              </a:path>
            </a:pathLst>
          </a:custGeom>
          <a:blipFill>
            <a:blip r:embed="rId10">
              <a:extLst>
                <a:ext uri="{96DAC541-7B7A-43D3-8B79-37D633B846F1}">
                  <asvg:svgBlip xmlns:asvg="http://schemas.microsoft.com/office/drawing/2016/SVG/main" r:embed="rId11"/>
                </a:ext>
              </a:extLst>
            </a:blip>
            <a:stretch>
              <a:fillRect l="0" t="-50" r="0" b="-50"/>
            </a:stretch>
          </a:blipFill>
        </p:spPr>
      </p:sp>
      <p:sp>
        <p:nvSpPr>
          <p:cNvPr name="Freeform 13" id="13"/>
          <p:cNvSpPr/>
          <p:nvPr/>
        </p:nvSpPr>
        <p:spPr>
          <a:xfrm flipH="false" flipV="false" rot="0">
            <a:off x="293217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90385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875533" y="3182060"/>
            <a:ext cx="480294" cy="800088"/>
          </a:xfrm>
          <a:custGeom>
            <a:avLst/>
            <a:gdLst/>
            <a:ahLst/>
            <a:cxnLst/>
            <a:rect r="r" b="b" t="t" l="l"/>
            <a:pathLst>
              <a:path h="800088" w="480294">
                <a:moveTo>
                  <a:pt x="0" y="0"/>
                </a:moveTo>
                <a:lnTo>
                  <a:pt x="480294" y="0"/>
                </a:lnTo>
                <a:lnTo>
                  <a:pt x="480294" y="800088"/>
                </a:lnTo>
                <a:lnTo>
                  <a:pt x="0" y="800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398728" y="3837486"/>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370408" y="3841558"/>
            <a:ext cx="3490544" cy="4353020"/>
          </a:xfrm>
          <a:custGeom>
            <a:avLst/>
            <a:gdLst/>
            <a:ahLst/>
            <a:cxnLst/>
            <a:rect r="r" b="b" t="t" l="l"/>
            <a:pathLst>
              <a:path h="4353020" w="3490544">
                <a:moveTo>
                  <a:pt x="0" y="0"/>
                </a:moveTo>
                <a:lnTo>
                  <a:pt x="3490544" y="0"/>
                </a:lnTo>
                <a:lnTo>
                  <a:pt x="3490544" y="4353020"/>
                </a:lnTo>
                <a:lnTo>
                  <a:pt x="0" y="435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90466" y="6637288"/>
            <a:ext cx="3163708" cy="12827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21011120</a:t>
            </a:r>
          </a:p>
        </p:txBody>
      </p:sp>
      <p:sp>
        <p:nvSpPr>
          <p:cNvPr name="TextBox 19" id="19"/>
          <p:cNvSpPr txBox="true"/>
          <p:nvPr/>
        </p:nvSpPr>
        <p:spPr>
          <a:xfrm rot="0">
            <a:off x="7562146" y="4253078"/>
            <a:ext cx="3173103"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TRƯƠNG </a:t>
            </a:r>
          </a:p>
          <a:p>
            <a:pPr algn="ctr">
              <a:lnSpc>
                <a:spcPts val="5320"/>
              </a:lnSpc>
            </a:pPr>
            <a:r>
              <a:rPr lang="en-US" sz="3800">
                <a:solidFill>
                  <a:srgbClr val="000000"/>
                </a:solidFill>
                <a:latin typeface="Baloo"/>
                <a:ea typeface="Baloo"/>
                <a:cs typeface="Baloo"/>
                <a:sym typeface="Baloo"/>
              </a:rPr>
              <a:t>HƯƠNG </a:t>
            </a:r>
          </a:p>
          <a:p>
            <a:pPr algn="ctr">
              <a:lnSpc>
                <a:spcPts val="5320"/>
              </a:lnSpc>
            </a:pPr>
            <a:r>
              <a:rPr lang="en-US" sz="3800">
                <a:solidFill>
                  <a:srgbClr val="000000"/>
                </a:solidFill>
                <a:latin typeface="Baloo"/>
                <a:ea typeface="Baloo"/>
                <a:cs typeface="Baloo"/>
                <a:sym typeface="Baloo"/>
              </a:rPr>
              <a:t>GIANG</a:t>
            </a:r>
          </a:p>
        </p:txBody>
      </p:sp>
      <p:sp>
        <p:nvSpPr>
          <p:cNvPr name="TextBox 20" id="20"/>
          <p:cNvSpPr txBox="true"/>
          <p:nvPr/>
        </p:nvSpPr>
        <p:spPr>
          <a:xfrm rot="0">
            <a:off x="13739721" y="4253078"/>
            <a:ext cx="2669535" cy="1989455"/>
          </a:xfrm>
          <a:prstGeom prst="rect">
            <a:avLst/>
          </a:prstGeom>
        </p:spPr>
        <p:txBody>
          <a:bodyPr anchor="t" rtlCol="false" tIns="0" lIns="0" bIns="0" rIns="0">
            <a:spAutoFit/>
          </a:bodyPr>
          <a:lstStyle/>
          <a:p>
            <a:pPr algn="ctr">
              <a:lnSpc>
                <a:spcPts val="5320"/>
              </a:lnSpc>
            </a:pPr>
            <a:r>
              <a:rPr lang="en-US" sz="3800">
                <a:solidFill>
                  <a:srgbClr val="000000"/>
                </a:solidFill>
                <a:latin typeface="Baloo"/>
                <a:ea typeface="Baloo"/>
                <a:cs typeface="Baloo"/>
                <a:sym typeface="Baloo"/>
              </a:rPr>
              <a:t> NGUYỄN</a:t>
            </a:r>
          </a:p>
          <a:p>
            <a:pPr algn="ctr">
              <a:lnSpc>
                <a:spcPts val="5320"/>
              </a:lnSpc>
            </a:pPr>
            <a:r>
              <a:rPr lang="en-US" sz="3800">
                <a:solidFill>
                  <a:srgbClr val="000000"/>
                </a:solidFill>
                <a:latin typeface="Baloo"/>
                <a:ea typeface="Baloo"/>
                <a:cs typeface="Baloo"/>
                <a:sym typeface="Baloo"/>
              </a:rPr>
              <a:t>MINH</a:t>
            </a:r>
          </a:p>
          <a:p>
            <a:pPr algn="ctr">
              <a:lnSpc>
                <a:spcPts val="5320"/>
              </a:lnSpc>
            </a:pPr>
            <a:r>
              <a:rPr lang="en-US" sz="3800">
                <a:solidFill>
                  <a:srgbClr val="000000"/>
                </a:solidFill>
                <a:latin typeface="Baloo"/>
                <a:ea typeface="Baloo"/>
                <a:cs typeface="Baloo"/>
                <a:sym typeface="Baloo"/>
              </a:rPr>
              <a:t>PHƯƠNG</a:t>
            </a:r>
          </a:p>
        </p:txBody>
      </p:sp>
      <p:sp>
        <p:nvSpPr>
          <p:cNvPr name="TextBox 21" id="21"/>
          <p:cNvSpPr txBox="true"/>
          <p:nvPr/>
        </p:nvSpPr>
        <p:spPr>
          <a:xfrm rot="0">
            <a:off x="756214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21010631</a:t>
            </a:r>
          </a:p>
        </p:txBody>
      </p:sp>
      <p:sp>
        <p:nvSpPr>
          <p:cNvPr name="TextBox 22" id="22"/>
          <p:cNvSpPr txBox="true"/>
          <p:nvPr/>
        </p:nvSpPr>
        <p:spPr>
          <a:xfrm rot="0">
            <a:off x="13533826" y="6637288"/>
            <a:ext cx="3163708" cy="1216000"/>
          </a:xfrm>
          <a:prstGeom prst="rect">
            <a:avLst/>
          </a:prstGeom>
        </p:spPr>
        <p:txBody>
          <a:bodyPr anchor="t" rtlCol="false" tIns="0" lIns="0" bIns="0" rIns="0">
            <a:spAutoFit/>
          </a:bodyPr>
          <a:lstStyle/>
          <a:p>
            <a:pPr algn="ctr">
              <a:lnSpc>
                <a:spcPts val="4898"/>
              </a:lnSpc>
            </a:pPr>
            <a:r>
              <a:rPr lang="en-US" sz="3499">
                <a:solidFill>
                  <a:srgbClr val="000000"/>
                </a:solidFill>
                <a:latin typeface="Crimson Pro"/>
                <a:ea typeface="Crimson Pro"/>
                <a:cs typeface="Crimson Pro"/>
                <a:sym typeface="Crimson Pro"/>
              </a:rPr>
              <a:t>MSSV:</a:t>
            </a:r>
          </a:p>
          <a:p>
            <a:pPr algn="ctr">
              <a:lnSpc>
                <a:spcPts val="4898"/>
              </a:lnSpc>
            </a:pPr>
            <a:r>
              <a:rPr lang="en-US" sz="3499">
                <a:solidFill>
                  <a:srgbClr val="000000"/>
                </a:solidFill>
                <a:latin typeface="Crimson Pro"/>
                <a:ea typeface="Crimson Pro"/>
                <a:cs typeface="Crimson Pro"/>
                <a:sym typeface="Crimson Pro"/>
              </a:rPr>
              <a:t>21012084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91601" y="1346135"/>
            <a:ext cx="4325314" cy="8439638"/>
          </a:xfrm>
          <a:custGeom>
            <a:avLst/>
            <a:gdLst/>
            <a:ahLst/>
            <a:cxnLst/>
            <a:rect r="r" b="b" t="t" l="l"/>
            <a:pathLst>
              <a:path h="8439638" w="4325314">
                <a:moveTo>
                  <a:pt x="0" y="0"/>
                </a:moveTo>
                <a:lnTo>
                  <a:pt x="4325315" y="0"/>
                </a:lnTo>
                <a:lnTo>
                  <a:pt x="4325315" y="8439638"/>
                </a:lnTo>
                <a:lnTo>
                  <a:pt x="0" y="8439638"/>
                </a:lnTo>
                <a:lnTo>
                  <a:pt x="0" y="0"/>
                </a:lnTo>
                <a:close/>
              </a:path>
            </a:pathLst>
          </a:custGeom>
          <a:blipFill>
            <a:blip r:embed="rId12"/>
            <a:stretch>
              <a:fillRect l="0" t="0" r="0" b="0"/>
            </a:stretch>
          </a:blipFill>
        </p:spPr>
      </p:sp>
      <p:sp>
        <p:nvSpPr>
          <p:cNvPr name="Freeform 9" id="9"/>
          <p:cNvSpPr/>
          <p:nvPr/>
        </p:nvSpPr>
        <p:spPr>
          <a:xfrm flipH="false" flipV="false" rot="0">
            <a:off x="11701454" y="1346135"/>
            <a:ext cx="4327551" cy="8444002"/>
          </a:xfrm>
          <a:custGeom>
            <a:avLst/>
            <a:gdLst/>
            <a:ahLst/>
            <a:cxnLst/>
            <a:rect r="r" b="b" t="t" l="l"/>
            <a:pathLst>
              <a:path h="8444002" w="4327551">
                <a:moveTo>
                  <a:pt x="0" y="0"/>
                </a:moveTo>
                <a:lnTo>
                  <a:pt x="4327551" y="0"/>
                </a:lnTo>
                <a:lnTo>
                  <a:pt x="4327551" y="8444003"/>
                </a:lnTo>
                <a:lnTo>
                  <a:pt x="0" y="8444003"/>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Chọn địa chỉ</a:t>
            </a:r>
          </a:p>
        </p:txBody>
      </p:sp>
      <p:sp>
        <p:nvSpPr>
          <p:cNvPr name="TextBox 11" id="11"/>
          <p:cNvSpPr txBox="true"/>
          <p:nvPr/>
        </p:nvSpPr>
        <p:spPr>
          <a:xfrm rot="0">
            <a:off x="5134292"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13484"/>
            <a:ext cx="4155961" cy="8189086"/>
          </a:xfrm>
          <a:custGeom>
            <a:avLst/>
            <a:gdLst/>
            <a:ahLst/>
            <a:cxnLst/>
            <a:rect r="r" b="b" t="t" l="l"/>
            <a:pathLst>
              <a:path h="8189086" w="4155961">
                <a:moveTo>
                  <a:pt x="0" y="0"/>
                </a:moveTo>
                <a:lnTo>
                  <a:pt x="4155961" y="0"/>
                </a:lnTo>
                <a:lnTo>
                  <a:pt x="4155961" y="8189086"/>
                </a:lnTo>
                <a:lnTo>
                  <a:pt x="0" y="8189086"/>
                </a:lnTo>
                <a:lnTo>
                  <a:pt x="0" y="0"/>
                </a:lnTo>
                <a:close/>
              </a:path>
            </a:pathLst>
          </a:custGeom>
          <a:blipFill>
            <a:blip r:embed="rId12"/>
            <a:stretch>
              <a:fillRect l="0" t="0" r="0" b="0"/>
            </a:stretch>
          </a:blipFill>
        </p:spPr>
      </p:sp>
      <p:sp>
        <p:nvSpPr>
          <p:cNvPr name="Freeform 9" id="9"/>
          <p:cNvSpPr/>
          <p:nvPr/>
        </p:nvSpPr>
        <p:spPr>
          <a:xfrm flipH="false" flipV="false" rot="0">
            <a:off x="7096729" y="1213484"/>
            <a:ext cx="4094543" cy="8189086"/>
          </a:xfrm>
          <a:custGeom>
            <a:avLst/>
            <a:gdLst/>
            <a:ahLst/>
            <a:cxnLst/>
            <a:rect r="r" b="b" t="t" l="l"/>
            <a:pathLst>
              <a:path h="8189086" w="4094543">
                <a:moveTo>
                  <a:pt x="0" y="0"/>
                </a:moveTo>
                <a:lnTo>
                  <a:pt x="4094542" y="0"/>
                </a:lnTo>
                <a:lnTo>
                  <a:pt x="4094542" y="8189086"/>
                </a:lnTo>
                <a:lnTo>
                  <a:pt x="0" y="8189086"/>
                </a:lnTo>
                <a:lnTo>
                  <a:pt x="0" y="0"/>
                </a:lnTo>
                <a:close/>
              </a:path>
            </a:pathLst>
          </a:custGeom>
          <a:blipFill>
            <a:blip r:embed="rId13"/>
            <a:stretch>
              <a:fillRect l="0" t="0" r="0" b="0"/>
            </a:stretch>
          </a:blipFill>
        </p:spPr>
      </p:sp>
      <p:sp>
        <p:nvSpPr>
          <p:cNvPr name="Freeform 10" id="10"/>
          <p:cNvSpPr/>
          <p:nvPr/>
        </p:nvSpPr>
        <p:spPr>
          <a:xfrm flipH="false" flipV="false" rot="0">
            <a:off x="12375273" y="1213484"/>
            <a:ext cx="4104779" cy="8189086"/>
          </a:xfrm>
          <a:custGeom>
            <a:avLst/>
            <a:gdLst/>
            <a:ahLst/>
            <a:cxnLst/>
            <a:rect r="r" b="b" t="t" l="l"/>
            <a:pathLst>
              <a:path h="8189086" w="4104779">
                <a:moveTo>
                  <a:pt x="0" y="0"/>
                </a:moveTo>
                <a:lnTo>
                  <a:pt x="4104779" y="0"/>
                </a:lnTo>
                <a:lnTo>
                  <a:pt x="4104779" y="8189086"/>
                </a:lnTo>
                <a:lnTo>
                  <a:pt x="0" y="8189086"/>
                </a:lnTo>
                <a:lnTo>
                  <a:pt x="0" y="0"/>
                </a:lnTo>
                <a:close/>
              </a:path>
            </a:pathLst>
          </a:custGeom>
          <a:blipFill>
            <a:blip r:embed="rId14"/>
            <a:stretch>
              <a:fillRect l="0" t="0" r="0" b="0"/>
            </a:stretch>
          </a:blipFill>
        </p:spPr>
      </p:sp>
      <p:sp>
        <p:nvSpPr>
          <p:cNvPr name="TextBox 11" id="11"/>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Thanh toán</a:t>
            </a:r>
          </a:p>
        </p:txBody>
      </p:sp>
      <p:sp>
        <p:nvSpPr>
          <p:cNvPr name="TextBox 12" id="12"/>
          <p:cNvSpPr txBox="true"/>
          <p:nvPr/>
        </p:nvSpPr>
        <p:spPr>
          <a:xfrm rot="0">
            <a:off x="5143500" y="946924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36875" y="1265545"/>
            <a:ext cx="4411520" cy="8912161"/>
          </a:xfrm>
          <a:custGeom>
            <a:avLst/>
            <a:gdLst/>
            <a:ahLst/>
            <a:cxnLst/>
            <a:rect r="r" b="b" t="t" l="l"/>
            <a:pathLst>
              <a:path h="8912161" w="4411520">
                <a:moveTo>
                  <a:pt x="0" y="0"/>
                </a:moveTo>
                <a:lnTo>
                  <a:pt x="4411519" y="0"/>
                </a:lnTo>
                <a:lnTo>
                  <a:pt x="4411519" y="8912161"/>
                </a:lnTo>
                <a:lnTo>
                  <a:pt x="0" y="8912161"/>
                </a:lnTo>
                <a:lnTo>
                  <a:pt x="0" y="0"/>
                </a:lnTo>
                <a:close/>
              </a:path>
            </a:pathLst>
          </a:custGeom>
          <a:blipFill>
            <a:blip r:embed="rId12"/>
            <a:stretch>
              <a:fillRect l="0" t="0" r="0" b="0"/>
            </a:stretch>
          </a:blipFill>
        </p:spPr>
      </p:sp>
      <p:sp>
        <p:nvSpPr>
          <p:cNvPr name="Freeform 9" id="9"/>
          <p:cNvSpPr/>
          <p:nvPr/>
        </p:nvSpPr>
        <p:spPr>
          <a:xfrm flipH="false" flipV="false" rot="0">
            <a:off x="12033334" y="1265545"/>
            <a:ext cx="4545202" cy="8912161"/>
          </a:xfrm>
          <a:custGeom>
            <a:avLst/>
            <a:gdLst/>
            <a:ahLst/>
            <a:cxnLst/>
            <a:rect r="r" b="b" t="t" l="l"/>
            <a:pathLst>
              <a:path h="8912161" w="4545202">
                <a:moveTo>
                  <a:pt x="0" y="0"/>
                </a:moveTo>
                <a:lnTo>
                  <a:pt x="4545202" y="0"/>
                </a:lnTo>
                <a:lnTo>
                  <a:pt x="4545202" y="8912161"/>
                </a:lnTo>
                <a:lnTo>
                  <a:pt x="0" y="8912161"/>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Giao diện Quản lý đơn hàng đã đặt</a:t>
            </a:r>
          </a:p>
        </p:txBody>
      </p:sp>
      <p:sp>
        <p:nvSpPr>
          <p:cNvPr name="TextBox 11" id="11"/>
          <p:cNvSpPr txBox="true"/>
          <p:nvPr/>
        </p:nvSpPr>
        <p:spPr>
          <a:xfrm rot="0">
            <a:off x="5143500" y="9297795"/>
            <a:ext cx="8019417" cy="879911"/>
          </a:xfrm>
          <a:prstGeom prst="rect">
            <a:avLst/>
          </a:prstGeom>
        </p:spPr>
        <p:txBody>
          <a:bodyPr anchor="t" rtlCol="false" tIns="0" lIns="0" bIns="0" rIns="0">
            <a:spAutoFit/>
          </a:bodyPr>
          <a:lstStyle/>
          <a:p>
            <a:pPr algn="ctr">
              <a:lnSpc>
                <a:spcPts val="7150"/>
              </a:lnSpc>
            </a:pPr>
            <a:r>
              <a:rPr lang="en-US" sz="5107">
                <a:solidFill>
                  <a:srgbClr val="000000"/>
                </a:solidFill>
                <a:latin typeface="Baloo"/>
                <a:ea typeface="Baloo"/>
                <a:cs typeface="Baloo"/>
                <a:sym typeface="Baloo"/>
              </a:rPr>
              <a:t>Khách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309110" y="3970766"/>
            <a:ext cx="15987946" cy="3037710"/>
          </a:xfrm>
          <a:custGeom>
            <a:avLst/>
            <a:gdLst/>
            <a:ahLst/>
            <a:cxnLst/>
            <a:rect r="r" b="b" t="t" l="l"/>
            <a:pathLst>
              <a:path h="3037710" w="15987946">
                <a:moveTo>
                  <a:pt x="0" y="0"/>
                </a:moveTo>
                <a:lnTo>
                  <a:pt x="15987946" y="0"/>
                </a:lnTo>
                <a:lnTo>
                  <a:pt x="15987946" y="3037710"/>
                </a:lnTo>
                <a:lnTo>
                  <a:pt x="0" y="3037710"/>
                </a:lnTo>
                <a:lnTo>
                  <a:pt x="0" y="0"/>
                </a:lnTo>
                <a:close/>
              </a:path>
            </a:pathLst>
          </a:custGeom>
          <a:blipFill>
            <a:blip r:embed="rId14"/>
            <a:stretch>
              <a:fillRect l="0" t="0" r="0" b="0"/>
            </a:stretch>
          </a:blipFill>
        </p:spPr>
      </p:sp>
      <p:sp>
        <p:nvSpPr>
          <p:cNvPr name="TextBox 10" id="10"/>
          <p:cNvSpPr txBox="true"/>
          <p:nvPr/>
        </p:nvSpPr>
        <p:spPr>
          <a:xfrm rot="0">
            <a:off x="4510385" y="704667"/>
            <a:ext cx="9200557" cy="1526344"/>
          </a:xfrm>
          <a:prstGeom prst="rect">
            <a:avLst/>
          </a:prstGeom>
        </p:spPr>
        <p:txBody>
          <a:bodyPr anchor="t" rtlCol="false" tIns="0" lIns="0" bIns="0" rIns="0">
            <a:spAutoFit/>
          </a:bodyPr>
          <a:lstStyle/>
          <a:p>
            <a:pPr algn="ctr">
              <a:lnSpc>
                <a:spcPts val="6169"/>
              </a:lnSpc>
            </a:pPr>
            <a:r>
              <a:rPr lang="en-US" sz="4407">
                <a:solidFill>
                  <a:srgbClr val="000000"/>
                </a:solidFill>
                <a:latin typeface="Paytone One"/>
                <a:ea typeface="Paytone One"/>
                <a:cs typeface="Paytone One"/>
                <a:sym typeface="Paytone One"/>
              </a:rPr>
              <a:t>Sơ đồ kiến trúc mức cao </a:t>
            </a:r>
          </a:p>
          <a:p>
            <a:pPr algn="ctr">
              <a:lnSpc>
                <a:spcPts val="6170"/>
              </a:lnSpc>
            </a:pPr>
            <a:r>
              <a:rPr lang="en-US" sz="4407">
                <a:solidFill>
                  <a:srgbClr val="000000"/>
                </a:solidFill>
                <a:latin typeface="Paytone One"/>
                <a:ea typeface="Paytone One"/>
                <a:cs typeface="Paytone One"/>
                <a:sym typeface="Paytone One"/>
              </a:rPr>
              <a:t>của hệ thống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16228" y="127179"/>
            <a:ext cx="10598012" cy="1803042"/>
          </a:xfrm>
          <a:custGeom>
            <a:avLst/>
            <a:gdLst/>
            <a:ahLst/>
            <a:cxnLst/>
            <a:rect r="r" b="b" t="t" l="l"/>
            <a:pathLst>
              <a:path h="1803042" w="10598012">
                <a:moveTo>
                  <a:pt x="0" y="0"/>
                </a:moveTo>
                <a:lnTo>
                  <a:pt x="10598012" y="0"/>
                </a:lnTo>
                <a:lnTo>
                  <a:pt x="10598012" y="1803042"/>
                </a:lnTo>
                <a:lnTo>
                  <a:pt x="0" y="1803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022872" y="1158721"/>
            <a:ext cx="2236428" cy="9128279"/>
          </a:xfrm>
          <a:custGeom>
            <a:avLst/>
            <a:gdLst/>
            <a:ahLst/>
            <a:cxnLst/>
            <a:rect r="r" b="b" t="t" l="l"/>
            <a:pathLst>
              <a:path h="9128279" w="2236428">
                <a:moveTo>
                  <a:pt x="0" y="0"/>
                </a:moveTo>
                <a:lnTo>
                  <a:pt x="2236428" y="0"/>
                </a:lnTo>
                <a:lnTo>
                  <a:pt x="2236428" y="9128279"/>
                </a:lnTo>
                <a:lnTo>
                  <a:pt x="0" y="9128279"/>
                </a:lnTo>
                <a:lnTo>
                  <a:pt x="0" y="0"/>
                </a:lnTo>
                <a:close/>
              </a:path>
            </a:pathLst>
          </a:custGeom>
          <a:blipFill>
            <a:blip r:embed="rId12"/>
            <a:stretch>
              <a:fillRect l="0" t="0" r="0" b="0"/>
            </a:stretch>
          </a:blipFill>
        </p:spPr>
      </p:sp>
      <p:sp>
        <p:nvSpPr>
          <p:cNvPr name="Freeform 9" id="9"/>
          <p:cNvSpPr/>
          <p:nvPr/>
        </p:nvSpPr>
        <p:spPr>
          <a:xfrm flipH="false" flipV="false" rot="0">
            <a:off x="4746470" y="1158721"/>
            <a:ext cx="4307446" cy="9128279"/>
          </a:xfrm>
          <a:custGeom>
            <a:avLst/>
            <a:gdLst/>
            <a:ahLst/>
            <a:cxnLst/>
            <a:rect r="r" b="b" t="t" l="l"/>
            <a:pathLst>
              <a:path h="9128279" w="4307446">
                <a:moveTo>
                  <a:pt x="0" y="0"/>
                </a:moveTo>
                <a:lnTo>
                  <a:pt x="4307446" y="0"/>
                </a:lnTo>
                <a:lnTo>
                  <a:pt x="4307446" y="9128279"/>
                </a:lnTo>
                <a:lnTo>
                  <a:pt x="0" y="9128279"/>
                </a:lnTo>
                <a:lnTo>
                  <a:pt x="0" y="0"/>
                </a:lnTo>
                <a:close/>
              </a:path>
            </a:pathLst>
          </a:custGeom>
          <a:blipFill>
            <a:blip r:embed="rId13"/>
            <a:stretch>
              <a:fillRect l="0" t="0" r="0" b="0"/>
            </a:stretch>
          </a:blipFill>
        </p:spPr>
      </p:sp>
      <p:sp>
        <p:nvSpPr>
          <p:cNvPr name="TextBox 10" id="10"/>
          <p:cNvSpPr txBox="true"/>
          <p:nvPr/>
        </p:nvSpPr>
        <p:spPr>
          <a:xfrm rot="0">
            <a:off x="3982065" y="256801"/>
            <a:ext cx="10323870" cy="787838"/>
          </a:xfrm>
          <a:prstGeom prst="rect">
            <a:avLst/>
          </a:prstGeom>
        </p:spPr>
        <p:txBody>
          <a:bodyPr anchor="t" rtlCol="false" tIns="0" lIns="0" bIns="0" rIns="0">
            <a:spAutoFit/>
          </a:bodyPr>
          <a:lstStyle/>
          <a:p>
            <a:pPr algn="ctr">
              <a:lnSpc>
                <a:spcPts val="6450"/>
              </a:lnSpc>
            </a:pPr>
            <a:r>
              <a:rPr lang="en-US" sz="4607">
                <a:solidFill>
                  <a:srgbClr val="000000"/>
                </a:solidFill>
                <a:latin typeface="Baloo"/>
                <a:ea typeface="Baloo"/>
                <a:cs typeface="Baloo"/>
                <a:sym typeface="Baloo"/>
              </a:rPr>
              <a:t>Cấu trúc mã nguồn</a:t>
            </a:r>
          </a:p>
        </p:txBody>
      </p:sp>
      <p:sp>
        <p:nvSpPr>
          <p:cNvPr name="TextBox 11" id="11"/>
          <p:cNvSpPr txBox="true"/>
          <p:nvPr/>
        </p:nvSpPr>
        <p:spPr>
          <a:xfrm rot="0">
            <a:off x="793007"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Mobile App:</a:t>
            </a:r>
          </a:p>
        </p:txBody>
      </p:sp>
      <p:sp>
        <p:nvSpPr>
          <p:cNvPr name="TextBox 12" id="12"/>
          <p:cNvSpPr txBox="true"/>
          <p:nvPr/>
        </p:nvSpPr>
        <p:spPr>
          <a:xfrm rot="0">
            <a:off x="1259145"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Khách hàng</a:t>
            </a:r>
          </a:p>
        </p:txBody>
      </p:sp>
      <p:sp>
        <p:nvSpPr>
          <p:cNvPr name="TextBox 13" id="13"/>
          <p:cNvSpPr txBox="true"/>
          <p:nvPr/>
        </p:nvSpPr>
        <p:spPr>
          <a:xfrm rot="0">
            <a:off x="10220325" y="1727939"/>
            <a:ext cx="3487325" cy="787838"/>
          </a:xfrm>
          <a:prstGeom prst="rect">
            <a:avLst/>
          </a:prstGeom>
        </p:spPr>
        <p:txBody>
          <a:bodyPr anchor="t" rtlCol="false" tIns="0" lIns="0" bIns="0" rIns="0">
            <a:spAutoFit/>
          </a:bodyPr>
          <a:lstStyle/>
          <a:p>
            <a:pPr algn="l">
              <a:lnSpc>
                <a:spcPts val="6450"/>
              </a:lnSpc>
            </a:pPr>
            <a:r>
              <a:rPr lang="en-US" sz="4607">
                <a:solidFill>
                  <a:srgbClr val="000000"/>
                </a:solidFill>
                <a:latin typeface="Baloo"/>
                <a:ea typeface="Baloo"/>
                <a:cs typeface="Baloo"/>
                <a:sym typeface="Baloo"/>
              </a:rPr>
              <a:t>Website:</a:t>
            </a:r>
          </a:p>
        </p:txBody>
      </p:sp>
      <p:sp>
        <p:nvSpPr>
          <p:cNvPr name="TextBox 14" id="14"/>
          <p:cNvSpPr txBox="true"/>
          <p:nvPr/>
        </p:nvSpPr>
        <p:spPr>
          <a:xfrm rot="0">
            <a:off x="10818611" y="2660498"/>
            <a:ext cx="3487325" cy="1464749"/>
          </a:xfrm>
          <a:prstGeom prst="rect">
            <a:avLst/>
          </a:prstGeom>
        </p:spPr>
        <p:txBody>
          <a:bodyPr anchor="t" rtlCol="false" tIns="0" lIns="0" bIns="0" rIns="0">
            <a:spAutoFit/>
          </a:bodyPr>
          <a:lstStyle/>
          <a:p>
            <a:pPr algn="l">
              <a:lnSpc>
                <a:spcPts val="5890"/>
              </a:lnSpc>
            </a:pPr>
            <a:r>
              <a:rPr lang="en-US" sz="4207">
                <a:solidFill>
                  <a:srgbClr val="000000"/>
                </a:solidFill>
                <a:latin typeface="Crimson Pro"/>
                <a:ea typeface="Crimson Pro"/>
                <a:cs typeface="Crimson Pro"/>
                <a:sym typeface="Crimson Pro"/>
              </a:rPr>
              <a:t>Đối tượng: Quản trị viên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127557"/>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Định hướng</a:t>
            </a:r>
          </a:p>
        </p:txBody>
      </p:sp>
      <p:sp>
        <p:nvSpPr>
          <p:cNvPr name="TextBox 10" id="10"/>
          <p:cNvSpPr txBox="true"/>
          <p:nvPr/>
        </p:nvSpPr>
        <p:spPr>
          <a:xfrm rot="0">
            <a:off x="2157912" y="3005347"/>
            <a:ext cx="14290343" cy="4882823"/>
          </a:xfrm>
          <a:prstGeom prst="rect">
            <a:avLst/>
          </a:prstGeom>
        </p:spPr>
        <p:txBody>
          <a:bodyPr anchor="t" rtlCol="false" tIns="0" lIns="0" bIns="0" rIns="0">
            <a:spAutoFit/>
          </a:bodyPr>
          <a:lstStyle/>
          <a:p>
            <a:pPr algn="l">
              <a:lnSpc>
                <a:spcPts val="6490"/>
              </a:lnSpc>
            </a:pPr>
            <a:r>
              <a:rPr lang="en-US" sz="4635">
                <a:solidFill>
                  <a:srgbClr val="000000"/>
                </a:solidFill>
                <a:latin typeface="Canva Sans"/>
                <a:ea typeface="Canva Sans"/>
                <a:cs typeface="Canva Sans"/>
                <a:sym typeface="Canva Sans"/>
              </a:rPr>
              <a:t>- Phát triển chức năng tư vấn đặt đơn hàng thông qua chatbox.</a:t>
            </a:r>
          </a:p>
          <a:p>
            <a:pPr algn="l">
              <a:lnSpc>
                <a:spcPts val="6490"/>
              </a:lnSpc>
            </a:pPr>
            <a:r>
              <a:rPr lang="en-US" sz="4635">
                <a:solidFill>
                  <a:srgbClr val="000000"/>
                </a:solidFill>
                <a:latin typeface="Canva Sans"/>
                <a:ea typeface="Canva Sans"/>
                <a:cs typeface="Canva Sans"/>
                <a:sym typeface="Canva Sans"/>
              </a:rPr>
              <a:t>- Xây dựng chức năng xác nhận email hoặc số điện thoại cho khách.</a:t>
            </a:r>
          </a:p>
          <a:p>
            <a:pPr algn="l">
              <a:lnSpc>
                <a:spcPts val="6490"/>
              </a:lnSpc>
            </a:pPr>
            <a:r>
              <a:rPr lang="en-US" sz="4635">
                <a:solidFill>
                  <a:srgbClr val="000000"/>
                </a:solidFill>
                <a:latin typeface="Canva Sans"/>
                <a:ea typeface="Canva Sans"/>
                <a:cs typeface="Canva Sans"/>
                <a:sym typeface="Canva Sans"/>
              </a:rPr>
              <a:t>- Xây dựng hệ thống chạy đa nền tảng.</a:t>
            </a:r>
          </a:p>
          <a:p>
            <a:pPr algn="l">
              <a:lnSpc>
                <a:spcPts val="6491"/>
              </a:lnSpc>
            </a:pPr>
            <a:r>
              <a:rPr lang="en-US" sz="4635">
                <a:solidFill>
                  <a:srgbClr val="000000"/>
                </a:solidFill>
                <a:latin typeface="Canva Sans"/>
                <a:ea typeface="Canva Sans"/>
                <a:cs typeface="Canva Sans"/>
                <a:sym typeface="Canva Sans"/>
              </a:rPr>
              <a:t>- Kết nối với các doanh nghiệp bên ngoài.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667" y="687305"/>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361282"/>
            <a:ext cx="16548766" cy="7439818"/>
          </a:xfrm>
          <a:custGeom>
            <a:avLst/>
            <a:gdLst/>
            <a:ahLst/>
            <a:cxnLst/>
            <a:rect r="r" b="b" t="t" l="l"/>
            <a:pathLst>
              <a:path h="7439818" w="16548766">
                <a:moveTo>
                  <a:pt x="0" y="0"/>
                </a:moveTo>
                <a:lnTo>
                  <a:pt x="16548766" y="0"/>
                </a:lnTo>
                <a:lnTo>
                  <a:pt x="16548766" y="7439818"/>
                </a:lnTo>
                <a:lnTo>
                  <a:pt x="0" y="7439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4550" y="4486643"/>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5561698" y="98123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TextBox 9" id="9"/>
          <p:cNvSpPr txBox="true"/>
          <p:nvPr/>
        </p:nvSpPr>
        <p:spPr>
          <a:xfrm rot="0">
            <a:off x="4543721" y="781050"/>
            <a:ext cx="9200557" cy="1251396"/>
          </a:xfrm>
          <a:prstGeom prst="rect">
            <a:avLst/>
          </a:prstGeom>
        </p:spPr>
        <p:txBody>
          <a:bodyPr anchor="t" rtlCol="false" tIns="0" lIns="0" bIns="0" rIns="0">
            <a:spAutoFit/>
          </a:bodyPr>
          <a:lstStyle/>
          <a:p>
            <a:pPr algn="ctr">
              <a:lnSpc>
                <a:spcPts val="9249"/>
              </a:lnSpc>
            </a:pPr>
            <a:r>
              <a:rPr lang="en-US" sz="6606">
                <a:solidFill>
                  <a:srgbClr val="000000"/>
                </a:solidFill>
                <a:latin typeface="Paytone One"/>
                <a:ea typeface="Paytone One"/>
                <a:cs typeface="Paytone One"/>
                <a:sym typeface="Paytone One"/>
              </a:rPr>
              <a:t>KẾT LUẬN</a:t>
            </a:r>
          </a:p>
        </p:txBody>
      </p:sp>
      <p:sp>
        <p:nvSpPr>
          <p:cNvPr name="TextBox 10" id="10"/>
          <p:cNvSpPr txBox="true"/>
          <p:nvPr/>
        </p:nvSpPr>
        <p:spPr>
          <a:xfrm rot="0">
            <a:off x="2157911" y="2597374"/>
            <a:ext cx="14290343" cy="5717819"/>
          </a:xfrm>
          <a:prstGeom prst="rect">
            <a:avLst/>
          </a:prstGeom>
        </p:spPr>
        <p:txBody>
          <a:bodyPr anchor="t" rtlCol="false" tIns="0" lIns="0" bIns="0" rIns="0">
            <a:spAutoFit/>
          </a:bodyPr>
          <a:lstStyle/>
          <a:p>
            <a:pPr algn="ctr">
              <a:lnSpc>
                <a:spcPts val="5091"/>
              </a:lnSpc>
            </a:pPr>
            <a:r>
              <a:rPr lang="en-US" sz="3636">
                <a:solidFill>
                  <a:srgbClr val="000000"/>
                </a:solidFill>
                <a:latin typeface="Canva Sans"/>
                <a:ea typeface="Canva Sans"/>
                <a:cs typeface="Canva Sans"/>
                <a:sym typeface="Canva Sans"/>
              </a:rPr>
              <a:t>V</a:t>
            </a:r>
            <a:r>
              <a:rPr lang="en-US" sz="3636">
                <a:solidFill>
                  <a:srgbClr val="000000"/>
                </a:solidFill>
                <a:latin typeface="Canva Sans"/>
                <a:ea typeface="Canva Sans"/>
                <a:cs typeface="Canva Sans"/>
                <a:sym typeface="Canva Sans"/>
              </a:rPr>
              <a:t>iệc triển khai và sử dụng Food App không chỉ giúp các cửa hàng giải quyết các thách thức trong quản lý dịch vụ mà còn mang lại nhiều lợi ích đáng kể.</a:t>
            </a:r>
          </a:p>
          <a:p>
            <a:pPr algn="ctr">
              <a:lnSpc>
                <a:spcPts val="5091"/>
              </a:lnSpc>
            </a:pPr>
            <a:r>
              <a:rPr lang="en-US" sz="3636">
                <a:solidFill>
                  <a:srgbClr val="000000"/>
                </a:solidFill>
                <a:latin typeface="Canva Sans"/>
                <a:ea typeface="Canva Sans"/>
                <a:cs typeface="Canva Sans"/>
                <a:sym typeface="Canva Sans"/>
              </a:rPr>
              <a:t> Bằng cách tự động hóa các quy trình quản lý và tối ưu hóa hoạt</a:t>
            </a:r>
          </a:p>
          <a:p>
            <a:pPr algn="ctr">
              <a:lnSpc>
                <a:spcPts val="5091"/>
              </a:lnSpc>
            </a:pPr>
            <a:r>
              <a:rPr lang="en-US" sz="3636">
                <a:solidFill>
                  <a:srgbClr val="000000"/>
                </a:solidFill>
                <a:latin typeface="Canva Sans"/>
                <a:ea typeface="Canva Sans"/>
                <a:cs typeface="Canva Sans"/>
                <a:sym typeface="Canva Sans"/>
              </a:rPr>
              <a:t> động kinh doanh, Food App giúp tăng cường hiệu suất làm việc, cải thiện chất lượng dịch vụ, và tối ưu hóa trải nghiệm khách hàng. Đồng thời, việc thu thập và phân tích dữ liệu từ ứng dụng cũng cung cấp thông tin quan trọng để đưa ra các chiến lược kinh doanh hiệu quả hơn trong tương lai.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6611" y="8208591"/>
            <a:ext cx="19974273" cy="1565640"/>
          </a:xfrm>
          <a:custGeom>
            <a:avLst/>
            <a:gdLst/>
            <a:ahLst/>
            <a:cxnLst/>
            <a:rect r="r" b="b" t="t" l="l"/>
            <a:pathLst>
              <a:path h="1565640" w="19974273">
                <a:moveTo>
                  <a:pt x="0" y="0"/>
                </a:moveTo>
                <a:lnTo>
                  <a:pt x="19974273" y="0"/>
                </a:lnTo>
                <a:lnTo>
                  <a:pt x="19974273" y="1565640"/>
                </a:lnTo>
                <a:lnTo>
                  <a:pt x="0" y="1565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16949" y="1896628"/>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99945" y="6010601"/>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TextBox 7" id="7"/>
          <p:cNvSpPr txBox="true"/>
          <p:nvPr/>
        </p:nvSpPr>
        <p:spPr>
          <a:xfrm rot="0">
            <a:off x="2618078" y="3487594"/>
            <a:ext cx="12428916" cy="1484401"/>
          </a:xfrm>
          <a:prstGeom prst="rect">
            <a:avLst/>
          </a:prstGeom>
        </p:spPr>
        <p:txBody>
          <a:bodyPr anchor="t" rtlCol="false" tIns="0" lIns="0" bIns="0" rIns="0">
            <a:spAutoFit/>
          </a:bodyPr>
          <a:lstStyle/>
          <a:p>
            <a:pPr algn="ctr">
              <a:lnSpc>
                <a:spcPts val="12153"/>
              </a:lnSpc>
            </a:pPr>
            <a:r>
              <a:rPr lang="en-US" sz="8681">
                <a:solidFill>
                  <a:srgbClr val="000000"/>
                </a:solidFill>
                <a:latin typeface="Paytone One"/>
                <a:ea typeface="Paytone One"/>
                <a:cs typeface="Paytone One"/>
                <a:sym typeface="Paytone One"/>
              </a:rPr>
              <a:t>Thank you</a:t>
            </a:r>
          </a:p>
        </p:txBody>
      </p:sp>
      <p:sp>
        <p:nvSpPr>
          <p:cNvPr name="Freeform 8" id="8"/>
          <p:cNvSpPr/>
          <p:nvPr/>
        </p:nvSpPr>
        <p:spPr>
          <a:xfrm flipH="false" flipV="false" rot="0">
            <a:off x="1721691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6593" y="1361282"/>
            <a:ext cx="16230600" cy="6915105"/>
          </a:xfrm>
          <a:custGeom>
            <a:avLst/>
            <a:gdLst/>
            <a:ahLst/>
            <a:cxnLst/>
            <a:rect r="r" b="b" t="t" l="l"/>
            <a:pathLst>
              <a:path h="6915105" w="16230600">
                <a:moveTo>
                  <a:pt x="0" y="0"/>
                </a:moveTo>
                <a:lnTo>
                  <a:pt x="16230600" y="0"/>
                </a:lnTo>
                <a:lnTo>
                  <a:pt x="16230600" y="6915105"/>
                </a:lnTo>
                <a:lnTo>
                  <a:pt x="0" y="6915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560343"/>
          </a:xfrm>
          <a:custGeom>
            <a:avLst/>
            <a:gdLst/>
            <a:ahLst/>
            <a:cxnLst/>
            <a:rect r="r" b="b" t="t" l="l"/>
            <a:pathLst>
              <a:path h="1560343" w="8154637">
                <a:moveTo>
                  <a:pt x="0" y="0"/>
                </a:moveTo>
                <a:lnTo>
                  <a:pt x="8154636" y="0"/>
                </a:lnTo>
                <a:lnTo>
                  <a:pt x="8154636" y="1560343"/>
                </a:lnTo>
                <a:lnTo>
                  <a:pt x="0" y="156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71464" y="737481"/>
            <a:ext cx="7345073" cy="1033450"/>
          </a:xfrm>
          <a:prstGeom prst="rect">
            <a:avLst/>
          </a:prstGeom>
        </p:spPr>
        <p:txBody>
          <a:bodyPr anchor="t" rtlCol="false" tIns="0" lIns="0" bIns="0" rIns="0">
            <a:spAutoFit/>
          </a:bodyPr>
          <a:lstStyle/>
          <a:p>
            <a:pPr algn="ctr">
              <a:lnSpc>
                <a:spcPts val="7613"/>
              </a:lnSpc>
            </a:pPr>
            <a:r>
              <a:rPr lang="en-US" sz="5437">
                <a:solidFill>
                  <a:srgbClr val="000000"/>
                </a:solidFill>
                <a:latin typeface="Paytone One"/>
                <a:ea typeface="Paytone One"/>
                <a:cs typeface="Paytone One"/>
                <a:sym typeface="Paytone One"/>
              </a:rPr>
              <a:t>GIỚI THIỆU BÀI TOÁN</a:t>
            </a:r>
          </a:p>
        </p:txBody>
      </p:sp>
      <p:sp>
        <p:nvSpPr>
          <p:cNvPr name="TextBox 8" id="8"/>
          <p:cNvSpPr txBox="true"/>
          <p:nvPr/>
        </p:nvSpPr>
        <p:spPr>
          <a:xfrm rot="0">
            <a:off x="1329814" y="2329872"/>
            <a:ext cx="15561698" cy="6685153"/>
          </a:xfrm>
          <a:prstGeom prst="rect">
            <a:avLst/>
          </a:prstGeom>
        </p:spPr>
        <p:txBody>
          <a:bodyPr anchor="t" rtlCol="false" tIns="0" lIns="0" bIns="0" rIns="0">
            <a:spAutoFit/>
          </a:bodyPr>
          <a:lstStyle/>
          <a:p>
            <a:pPr algn="just">
              <a:lnSpc>
                <a:spcPts val="4800"/>
              </a:lnSpc>
            </a:pPr>
            <a:r>
              <a:rPr lang="en-US" sz="3429" b="true">
                <a:solidFill>
                  <a:srgbClr val="000000"/>
                </a:solidFill>
                <a:latin typeface="Nunito Bold"/>
                <a:ea typeface="Nunito Bold"/>
                <a:cs typeface="Nunito Bold"/>
                <a:sym typeface="Nunito Bold"/>
              </a:rPr>
              <a:t>      </a:t>
            </a:r>
            <a:r>
              <a:rPr lang="en-US" sz="3429">
                <a:solidFill>
                  <a:srgbClr val="000000"/>
                </a:solidFill>
                <a:latin typeface="Nunito"/>
                <a:ea typeface="Nunito"/>
                <a:cs typeface="Nunito"/>
                <a:sym typeface="Nunito"/>
              </a:rPr>
              <a:t>Quản lý dịch vụ hiện nay đang đối mặt với nhiều thách thức do sự phụ thuộc vào phương pháp truyền thống. Để tối ưu hóa quy trình hoạt động và nâng cao khả năng cạnh tranh, việc áp dụng công nghệ vào quản lý trở nên cần thiết và quan trọng hơn bao giờ hết.</a:t>
            </a:r>
          </a:p>
          <a:p>
            <a:pPr algn="just">
              <a:lnSpc>
                <a:spcPts val="4800"/>
              </a:lnSpc>
            </a:pPr>
          </a:p>
          <a:p>
            <a:pPr algn="just">
              <a:lnSpc>
                <a:spcPts val="4800"/>
              </a:lnSpc>
            </a:pPr>
            <a:r>
              <a:rPr lang="en-US" sz="3429">
                <a:solidFill>
                  <a:srgbClr val="000000"/>
                </a:solidFill>
                <a:latin typeface="Nunito"/>
                <a:ea typeface="Nunito"/>
                <a:cs typeface="Nunito"/>
                <a:sym typeface="Nunito"/>
              </a:rPr>
              <a:t>       </a:t>
            </a:r>
            <a:r>
              <a:rPr lang="en-US" sz="3429">
                <a:solidFill>
                  <a:srgbClr val="000000"/>
                </a:solidFill>
                <a:latin typeface="Nunito"/>
                <a:ea typeface="Nunito"/>
                <a:cs typeface="Nunito"/>
                <a:sym typeface="Nunito"/>
              </a:rPr>
              <a:t>Ứng dụng của chúng tôi cung cấp các tính năng quản lý đơn hàng, thông tin khách hàng và báo cáo thống kê. Điều này giúp tăng cường hiệu quả và độ chính xác của dữ liệu, giảm thiểu gánh nặng công việc cho nhân viên và cải thiện trải nghiệm dịch vụ cho khách hàng.</a:t>
            </a:r>
          </a:p>
          <a:p>
            <a:pPr algn="just">
              <a:lnSpc>
                <a:spcPts val="4801"/>
              </a:lnSpc>
            </a:pPr>
          </a:p>
          <a:p>
            <a:pPr algn="just">
              <a:lnSpc>
                <a:spcPts val="4801"/>
              </a:lnSpc>
            </a:pPr>
          </a:p>
        </p:txBody>
      </p:sp>
      <p:sp>
        <p:nvSpPr>
          <p:cNvPr name="Freeform 9" id="9"/>
          <p:cNvSpPr/>
          <p:nvPr/>
        </p:nvSpPr>
        <p:spPr>
          <a:xfrm flipH="false" flipV="false" rot="0">
            <a:off x="-1109662" y="-911620"/>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590398" y="7751673"/>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sp>
        <p:nvSpPr>
          <p:cNvPr name="Freeform 8" id="8"/>
          <p:cNvSpPr/>
          <p:nvPr/>
        </p:nvSpPr>
        <p:spPr>
          <a:xfrm flipH="false" flipV="false" rot="0">
            <a:off x="10834093" y="5558797"/>
            <a:ext cx="5820371" cy="2914302"/>
          </a:xfrm>
          <a:custGeom>
            <a:avLst/>
            <a:gdLst/>
            <a:ahLst/>
            <a:cxnLst/>
            <a:rect r="r" b="b" t="t" l="l"/>
            <a:pathLst>
              <a:path h="2914302" w="5820371">
                <a:moveTo>
                  <a:pt x="0" y="0"/>
                </a:moveTo>
                <a:lnTo>
                  <a:pt x="5820370" y="0"/>
                </a:lnTo>
                <a:lnTo>
                  <a:pt x="5820370" y="2914302"/>
                </a:lnTo>
                <a:lnTo>
                  <a:pt x="0" y="2914302"/>
                </a:lnTo>
                <a:lnTo>
                  <a:pt x="0" y="0"/>
                </a:lnTo>
                <a:close/>
              </a:path>
            </a:pathLst>
          </a:custGeom>
          <a:blipFill>
            <a:blip r:embed="rId12"/>
            <a:stretch>
              <a:fillRect l="0" t="0" r="0" b="0"/>
            </a:stretch>
          </a:blipFill>
        </p:spPr>
      </p:sp>
      <p:sp>
        <p:nvSpPr>
          <p:cNvPr name="Freeform 9" id="9"/>
          <p:cNvSpPr/>
          <p:nvPr/>
        </p:nvSpPr>
        <p:spPr>
          <a:xfrm flipH="false" flipV="false" rot="0">
            <a:off x="3098416" y="6181239"/>
            <a:ext cx="3657600" cy="1921903"/>
          </a:xfrm>
          <a:custGeom>
            <a:avLst/>
            <a:gdLst/>
            <a:ahLst/>
            <a:cxnLst/>
            <a:rect r="r" b="b" t="t" l="l"/>
            <a:pathLst>
              <a:path h="1921903" w="3657600">
                <a:moveTo>
                  <a:pt x="0" y="0"/>
                </a:moveTo>
                <a:lnTo>
                  <a:pt x="3657600" y="0"/>
                </a:lnTo>
                <a:lnTo>
                  <a:pt x="3657600" y="1921903"/>
                </a:lnTo>
                <a:lnTo>
                  <a:pt x="0" y="19219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5977308" y="3503651"/>
            <a:ext cx="6266710" cy="1788623"/>
          </a:xfrm>
          <a:custGeom>
            <a:avLst/>
            <a:gdLst/>
            <a:ahLst/>
            <a:cxnLst/>
            <a:rect r="r" b="b" t="t" l="l"/>
            <a:pathLst>
              <a:path h="1788623" w="6266710">
                <a:moveTo>
                  <a:pt x="0" y="0"/>
                </a:moveTo>
                <a:lnTo>
                  <a:pt x="6266710" y="0"/>
                </a:lnTo>
                <a:lnTo>
                  <a:pt x="6266710" y="1788623"/>
                </a:lnTo>
                <a:lnTo>
                  <a:pt x="0" y="1788623"/>
                </a:lnTo>
                <a:lnTo>
                  <a:pt x="0" y="0"/>
                </a:lnTo>
                <a:close/>
              </a:path>
            </a:pathLst>
          </a:custGeom>
          <a:blipFill>
            <a:blip r:embed="rId15"/>
            <a:stretch>
              <a:fillRect l="0" t="0" r="0" b="0"/>
            </a:stretch>
          </a:blipFill>
        </p:spPr>
      </p:sp>
      <p:sp>
        <p:nvSpPr>
          <p:cNvPr name="TextBox 11" id="11"/>
          <p:cNvSpPr txBox="true"/>
          <p:nvPr/>
        </p:nvSpPr>
        <p:spPr>
          <a:xfrm rot="0">
            <a:off x="4543721" y="904875"/>
            <a:ext cx="9200557" cy="1078028"/>
          </a:xfrm>
          <a:prstGeom prst="rect">
            <a:avLst/>
          </a:prstGeom>
        </p:spPr>
        <p:txBody>
          <a:bodyPr anchor="t" rtlCol="false" tIns="0" lIns="0" bIns="0" rIns="0">
            <a:spAutoFit/>
          </a:bodyPr>
          <a:lstStyle/>
          <a:p>
            <a:pPr algn="ctr">
              <a:lnSpc>
                <a:spcPts val="8829"/>
              </a:lnSpc>
            </a:pPr>
            <a:r>
              <a:rPr lang="en-US" sz="6307">
                <a:solidFill>
                  <a:srgbClr val="000000"/>
                </a:solidFill>
                <a:latin typeface="Paytone One"/>
                <a:ea typeface="Paytone One"/>
                <a:cs typeface="Paytone One"/>
                <a:sym typeface="Paytone One"/>
              </a:rPr>
              <a:t>CÔNG CỤ PHÁT TRIỂN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9175" y="1122661"/>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7513244" y="6347853"/>
            <a:ext cx="2600153" cy="2168139"/>
            <a:chOff x="0" y="0"/>
            <a:chExt cx="4416531" cy="3682727"/>
          </a:xfrm>
        </p:grpSpPr>
        <p:sp>
          <p:nvSpPr>
            <p:cNvPr name="Freeform 9" id="9"/>
            <p:cNvSpPr/>
            <p:nvPr/>
          </p:nvSpPr>
          <p:spPr>
            <a:xfrm flipH="false" flipV="false" rot="0">
              <a:off x="0" y="0"/>
              <a:ext cx="4416552" cy="3682746"/>
            </a:xfrm>
            <a:custGeom>
              <a:avLst/>
              <a:gdLst/>
              <a:ahLst/>
              <a:cxnLst/>
              <a:rect r="r" b="b" t="t" l="l"/>
              <a:pathLst>
                <a:path h="3682746" w="4416552">
                  <a:moveTo>
                    <a:pt x="0" y="0"/>
                  </a:moveTo>
                  <a:lnTo>
                    <a:pt x="4416552" y="0"/>
                  </a:lnTo>
                  <a:lnTo>
                    <a:pt x="4416552" y="3682746"/>
                  </a:lnTo>
                  <a:lnTo>
                    <a:pt x="0" y="3682746"/>
                  </a:lnTo>
                  <a:lnTo>
                    <a:pt x="0" y="0"/>
                  </a:lnTo>
                  <a:close/>
                </a:path>
              </a:pathLst>
            </a:custGeom>
            <a:blipFill>
              <a:blip r:embed="rId12"/>
              <a:stretch>
                <a:fillRect l="-24119" t="0" r="-24119" b="0"/>
              </a:stretch>
            </a:blipFill>
          </p:spPr>
        </p:sp>
      </p:grpSp>
      <p:grpSp>
        <p:nvGrpSpPr>
          <p:cNvPr name="Group 10" id="10"/>
          <p:cNvGrpSpPr/>
          <p:nvPr/>
        </p:nvGrpSpPr>
        <p:grpSpPr>
          <a:xfrm rot="0">
            <a:off x="1902722" y="3335394"/>
            <a:ext cx="4595892" cy="2412843"/>
            <a:chOff x="0" y="0"/>
            <a:chExt cx="7378913" cy="3873929"/>
          </a:xfrm>
        </p:grpSpPr>
        <p:sp>
          <p:nvSpPr>
            <p:cNvPr name="Freeform 11" id="11"/>
            <p:cNvSpPr/>
            <p:nvPr/>
          </p:nvSpPr>
          <p:spPr>
            <a:xfrm flipH="false" flipV="false" rot="0">
              <a:off x="0" y="0"/>
              <a:ext cx="7378954" cy="3873881"/>
            </a:xfrm>
            <a:custGeom>
              <a:avLst/>
              <a:gdLst/>
              <a:ahLst/>
              <a:cxnLst/>
              <a:rect r="r" b="b" t="t" l="l"/>
              <a:pathLst>
                <a:path h="3873881" w="7378954">
                  <a:moveTo>
                    <a:pt x="0" y="0"/>
                  </a:moveTo>
                  <a:lnTo>
                    <a:pt x="7378954" y="0"/>
                  </a:lnTo>
                  <a:lnTo>
                    <a:pt x="7378954" y="3873881"/>
                  </a:lnTo>
                  <a:lnTo>
                    <a:pt x="0" y="3873881"/>
                  </a:lnTo>
                  <a:lnTo>
                    <a:pt x="0" y="0"/>
                  </a:lnTo>
                  <a:close/>
                </a:path>
              </a:pathLst>
            </a:custGeom>
            <a:blipFill>
              <a:blip r:embed="rId13"/>
              <a:stretch>
                <a:fillRect l="0" t="0" r="0" b="-1"/>
              </a:stretch>
            </a:blipFill>
          </p:spPr>
        </p:sp>
      </p:grpSp>
      <p:sp>
        <p:nvSpPr>
          <p:cNvPr name="Freeform 12" id="12"/>
          <p:cNvSpPr/>
          <p:nvPr/>
        </p:nvSpPr>
        <p:spPr>
          <a:xfrm flipH="false" flipV="false" rot="0">
            <a:off x="11239588" y="3335394"/>
            <a:ext cx="4762417" cy="2164735"/>
          </a:xfrm>
          <a:custGeom>
            <a:avLst/>
            <a:gdLst/>
            <a:ahLst/>
            <a:cxnLst/>
            <a:rect r="r" b="b" t="t" l="l"/>
            <a:pathLst>
              <a:path h="2164735" w="4762417">
                <a:moveTo>
                  <a:pt x="0" y="0"/>
                </a:moveTo>
                <a:lnTo>
                  <a:pt x="4762417" y="0"/>
                </a:lnTo>
                <a:lnTo>
                  <a:pt x="4762417" y="2164734"/>
                </a:lnTo>
                <a:lnTo>
                  <a:pt x="0" y="21647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510384" y="978522"/>
            <a:ext cx="9200557" cy="1035483"/>
          </a:xfrm>
          <a:prstGeom prst="rect">
            <a:avLst/>
          </a:prstGeom>
        </p:spPr>
        <p:txBody>
          <a:bodyPr anchor="t" rtlCol="false" tIns="0" lIns="0" bIns="0" rIns="0">
            <a:spAutoFit/>
          </a:bodyPr>
          <a:lstStyle/>
          <a:p>
            <a:pPr algn="ctr">
              <a:lnSpc>
                <a:spcPts val="8549"/>
              </a:lnSpc>
            </a:pPr>
            <a:r>
              <a:rPr lang="en-US" sz="6107">
                <a:solidFill>
                  <a:srgbClr val="000000"/>
                </a:solidFill>
                <a:latin typeface="Paytone One"/>
                <a:ea typeface="Paytone One"/>
                <a:cs typeface="Paytone One"/>
                <a:sym typeface="Paytone One"/>
              </a:rPr>
              <a:t>MÔI TRƯỜNG LÀM VIỆC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8225" y="1361282"/>
            <a:ext cx="16230600" cy="7897018"/>
          </a:xfrm>
          <a:custGeom>
            <a:avLst/>
            <a:gdLst/>
            <a:ahLst/>
            <a:cxnLst/>
            <a:rect r="r" b="b" t="t" l="l"/>
            <a:pathLst>
              <a:path h="7897018" w="16230600">
                <a:moveTo>
                  <a:pt x="0" y="0"/>
                </a:moveTo>
                <a:lnTo>
                  <a:pt x="16230600" y="0"/>
                </a:lnTo>
                <a:lnTo>
                  <a:pt x="16230600" y="7897018"/>
                </a:lnTo>
                <a:lnTo>
                  <a:pt x="0" y="7897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0669" y="542644"/>
            <a:ext cx="9886664" cy="1947220"/>
          </a:xfrm>
          <a:custGeom>
            <a:avLst/>
            <a:gdLst/>
            <a:ahLst/>
            <a:cxnLst/>
            <a:rect r="r" b="b" t="t" l="l"/>
            <a:pathLst>
              <a:path h="1947220" w="9886664">
                <a:moveTo>
                  <a:pt x="0" y="0"/>
                </a:moveTo>
                <a:lnTo>
                  <a:pt x="9886663" y="0"/>
                </a:lnTo>
                <a:lnTo>
                  <a:pt x="9886663"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2005" y="8103142"/>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0">
              <a:extLst>
                <a:ext uri="{96DAC541-7B7A-43D3-8B79-37D633B846F1}">
                  <asvg:svgBlip xmlns:asvg="http://schemas.microsoft.com/office/drawing/2016/SVG/main" r:embed="rId11"/>
                </a:ext>
              </a:extLst>
            </a:blip>
            <a:stretch>
              <a:fillRect l="0" t="-749" r="0" b="-749"/>
            </a:stretch>
          </a:blipFill>
        </p:spPr>
      </p:sp>
      <p:grpSp>
        <p:nvGrpSpPr>
          <p:cNvPr name="Group 8" id="8"/>
          <p:cNvGrpSpPr/>
          <p:nvPr/>
        </p:nvGrpSpPr>
        <p:grpSpPr>
          <a:xfrm rot="0">
            <a:off x="2453087" y="3815439"/>
            <a:ext cx="6657576" cy="3739339"/>
            <a:chOff x="0" y="0"/>
            <a:chExt cx="10748033" cy="6036812"/>
          </a:xfrm>
        </p:grpSpPr>
        <p:sp>
          <p:nvSpPr>
            <p:cNvPr name="Freeform 9" id="9"/>
            <p:cNvSpPr/>
            <p:nvPr/>
          </p:nvSpPr>
          <p:spPr>
            <a:xfrm flipH="false" flipV="false" rot="0">
              <a:off x="0" y="0"/>
              <a:ext cx="10748010" cy="6036818"/>
            </a:xfrm>
            <a:custGeom>
              <a:avLst/>
              <a:gdLst/>
              <a:ahLst/>
              <a:cxnLst/>
              <a:rect r="r" b="b" t="t" l="l"/>
              <a:pathLst>
                <a:path h="6036818" w="10748010">
                  <a:moveTo>
                    <a:pt x="0" y="0"/>
                  </a:moveTo>
                  <a:lnTo>
                    <a:pt x="10748010" y="0"/>
                  </a:lnTo>
                  <a:lnTo>
                    <a:pt x="10748010" y="6036818"/>
                  </a:lnTo>
                  <a:lnTo>
                    <a:pt x="0" y="6036818"/>
                  </a:lnTo>
                  <a:lnTo>
                    <a:pt x="0" y="0"/>
                  </a:lnTo>
                  <a:close/>
                </a:path>
              </a:pathLst>
            </a:custGeom>
            <a:blipFill>
              <a:blip r:embed="rId12"/>
              <a:stretch>
                <a:fillRect l="-14" t="0" r="-14" b="0"/>
              </a:stretch>
            </a:blipFill>
          </p:spPr>
        </p:sp>
      </p:grpSp>
      <p:sp>
        <p:nvSpPr>
          <p:cNvPr name="Freeform 10" id="10"/>
          <p:cNvSpPr/>
          <p:nvPr/>
        </p:nvSpPr>
        <p:spPr>
          <a:xfrm flipH="false" flipV="false" rot="0">
            <a:off x="11115805" y="4729599"/>
            <a:ext cx="3624344" cy="1911018"/>
          </a:xfrm>
          <a:custGeom>
            <a:avLst/>
            <a:gdLst/>
            <a:ahLst/>
            <a:cxnLst/>
            <a:rect r="r" b="b" t="t" l="l"/>
            <a:pathLst>
              <a:path h="1911018" w="3624344">
                <a:moveTo>
                  <a:pt x="0" y="0"/>
                </a:moveTo>
                <a:lnTo>
                  <a:pt x="3624345" y="0"/>
                </a:lnTo>
                <a:lnTo>
                  <a:pt x="3624345" y="1911018"/>
                </a:lnTo>
                <a:lnTo>
                  <a:pt x="0" y="19110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4510385" y="914400"/>
            <a:ext cx="9200557" cy="1085013"/>
          </a:xfrm>
          <a:prstGeom prst="rect">
            <a:avLst/>
          </a:prstGeom>
        </p:spPr>
        <p:txBody>
          <a:bodyPr anchor="t" rtlCol="false" tIns="0" lIns="0" bIns="0" rIns="0">
            <a:spAutoFit/>
          </a:bodyPr>
          <a:lstStyle/>
          <a:p>
            <a:pPr algn="ctr">
              <a:lnSpc>
                <a:spcPts val="8969"/>
              </a:lnSpc>
            </a:pPr>
            <a:r>
              <a:rPr lang="en-US" sz="6407">
                <a:solidFill>
                  <a:srgbClr val="000000"/>
                </a:solidFill>
                <a:latin typeface="Paytone One"/>
                <a:ea typeface="Paytone One"/>
                <a:cs typeface="Paytone One"/>
                <a:sym typeface="Paytone One"/>
              </a:rPr>
              <a:t>NGÔN NGỮ LẬP TRÌNH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952903"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0178505" y="3676610"/>
            <a:ext cx="827853" cy="820327"/>
          </a:xfrm>
          <a:custGeom>
            <a:avLst/>
            <a:gdLst/>
            <a:ahLst/>
            <a:cxnLst/>
            <a:rect r="r" b="b" t="t" l="l"/>
            <a:pathLst>
              <a:path h="820327" w="827853">
                <a:moveTo>
                  <a:pt x="0" y="0"/>
                </a:moveTo>
                <a:lnTo>
                  <a:pt x="827852" y="0"/>
                </a:lnTo>
                <a:lnTo>
                  <a:pt x="827852" y="820326"/>
                </a:lnTo>
                <a:lnTo>
                  <a:pt x="0" y="820326"/>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986650" y="6193905"/>
            <a:ext cx="739652" cy="811994"/>
          </a:xfrm>
          <a:custGeom>
            <a:avLst/>
            <a:gdLst/>
            <a:ahLst/>
            <a:cxnLst/>
            <a:rect r="r" b="b" t="t" l="l"/>
            <a:pathLst>
              <a:path h="811994" w="739652">
                <a:moveTo>
                  <a:pt x="0" y="0"/>
                </a:moveTo>
                <a:lnTo>
                  <a:pt x="739652" y="0"/>
                </a:lnTo>
                <a:lnTo>
                  <a:pt x="739652" y="811993"/>
                </a:lnTo>
                <a:lnTo>
                  <a:pt x="0" y="811993"/>
                </a:lnTo>
                <a:lnTo>
                  <a:pt x="0" y="0"/>
                </a:lnTo>
                <a:close/>
              </a:path>
            </a:pathLst>
          </a:custGeom>
          <a:blipFill>
            <a:blip r:embed="rId18">
              <a:extLst>
                <a:ext uri="{96DAC541-7B7A-43D3-8B79-37D633B846F1}">
                  <asvg:svgBlip xmlns:asvg="http://schemas.microsoft.com/office/drawing/2016/SVG/main" r:embed="rId19"/>
                </a:ext>
              </a:extLst>
            </a:blip>
            <a:stretch>
              <a:fillRect l="0" t="-151" r="0" b="-151"/>
            </a:stretch>
          </a:blipFill>
        </p:spPr>
      </p:sp>
      <p:sp>
        <p:nvSpPr>
          <p:cNvPr name="Freeform 12" id="12"/>
          <p:cNvSpPr/>
          <p:nvPr/>
        </p:nvSpPr>
        <p:spPr>
          <a:xfrm flipH="false" flipV="false" rot="0">
            <a:off x="1913670" y="4539615"/>
            <a:ext cx="812632" cy="787515"/>
          </a:xfrm>
          <a:custGeom>
            <a:avLst/>
            <a:gdLst/>
            <a:ahLst/>
            <a:cxnLst/>
            <a:rect r="r" b="b" t="t" l="l"/>
            <a:pathLst>
              <a:path h="787515" w="812632">
                <a:moveTo>
                  <a:pt x="0" y="0"/>
                </a:moveTo>
                <a:lnTo>
                  <a:pt x="812632" y="0"/>
                </a:lnTo>
                <a:lnTo>
                  <a:pt x="812632" y="787515"/>
                </a:lnTo>
                <a:lnTo>
                  <a:pt x="0" y="787515"/>
                </a:lnTo>
                <a:lnTo>
                  <a:pt x="0" y="0"/>
                </a:lnTo>
                <a:close/>
              </a:path>
            </a:pathLst>
          </a:custGeom>
          <a:blipFill>
            <a:blip r:embed="rId20">
              <a:extLst>
                <a:ext uri="{96DAC541-7B7A-43D3-8B79-37D633B846F1}">
                  <asvg:svgBlip xmlns:asvg="http://schemas.microsoft.com/office/drawing/2016/SVG/main" r:embed="rId21"/>
                </a:ext>
              </a:extLst>
            </a:blip>
            <a:stretch>
              <a:fillRect l="0" t="-62" r="0" b="-62"/>
            </a:stretch>
          </a:blipFill>
        </p:spPr>
      </p:sp>
      <p:sp>
        <p:nvSpPr>
          <p:cNvPr name="Freeform 13" id="13"/>
          <p:cNvSpPr/>
          <p:nvPr/>
        </p:nvSpPr>
        <p:spPr>
          <a:xfrm flipH="false" flipV="false" rot="0">
            <a:off x="10323404" y="5430633"/>
            <a:ext cx="682953" cy="875581"/>
          </a:xfrm>
          <a:custGeom>
            <a:avLst/>
            <a:gdLst/>
            <a:ahLst/>
            <a:cxnLst/>
            <a:rect r="r" b="b" t="t" l="l"/>
            <a:pathLst>
              <a:path h="875581" w="682953">
                <a:moveTo>
                  <a:pt x="0" y="0"/>
                </a:moveTo>
                <a:lnTo>
                  <a:pt x="682953" y="0"/>
                </a:lnTo>
                <a:lnTo>
                  <a:pt x="682953" y="875581"/>
                </a:lnTo>
                <a:lnTo>
                  <a:pt x="0" y="8755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025673" y="2998002"/>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4186997" y="705390"/>
            <a:ext cx="9847333" cy="1536003"/>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t>
            </a:r>
          </a:p>
          <a:p>
            <a:pPr algn="ctr">
              <a:lnSpc>
                <a:spcPts val="6160"/>
              </a:lnSpc>
            </a:pPr>
            <a:r>
              <a:rPr lang="en-US" sz="4400">
                <a:solidFill>
                  <a:srgbClr val="000000"/>
                </a:solidFill>
                <a:latin typeface="Paytone One"/>
                <a:ea typeface="Paytone One"/>
                <a:cs typeface="Paytone One"/>
                <a:sym typeface="Paytone One"/>
              </a:rPr>
              <a:t>KHÁCH HÀNG</a:t>
            </a:r>
          </a:p>
        </p:txBody>
      </p:sp>
      <p:sp>
        <p:nvSpPr>
          <p:cNvPr name="TextBox 16" id="16"/>
          <p:cNvSpPr txBox="true"/>
          <p:nvPr/>
        </p:nvSpPr>
        <p:spPr>
          <a:xfrm rot="0">
            <a:off x="11301632" y="3735936"/>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Xem thông tin sản phẩm</a:t>
            </a:r>
          </a:p>
        </p:txBody>
      </p:sp>
      <p:sp>
        <p:nvSpPr>
          <p:cNvPr name="TextBox 17" id="17"/>
          <p:cNvSpPr txBox="true"/>
          <p:nvPr/>
        </p:nvSpPr>
        <p:spPr>
          <a:xfrm rot="0">
            <a:off x="11301632" y="5236611"/>
            <a:ext cx="4824370" cy="120647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Cập nhật vị trí giao hàng</a:t>
            </a:r>
          </a:p>
        </p:txBody>
      </p:sp>
      <p:sp>
        <p:nvSpPr>
          <p:cNvPr name="TextBox 18" id="18"/>
          <p:cNvSpPr txBox="true"/>
          <p:nvPr/>
        </p:nvSpPr>
        <p:spPr>
          <a:xfrm rot="0">
            <a:off x="3025673" y="4582535"/>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Mua hàng</a:t>
            </a:r>
          </a:p>
        </p:txBody>
      </p:sp>
      <p:sp>
        <p:nvSpPr>
          <p:cNvPr name="TextBox 19" id="19"/>
          <p:cNvSpPr txBox="true"/>
          <p:nvPr/>
        </p:nvSpPr>
        <p:spPr>
          <a:xfrm rot="0">
            <a:off x="3025673" y="6249064"/>
            <a:ext cx="5218508"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Thanh toán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662"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066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361282"/>
            <a:ext cx="16230600" cy="6671312"/>
          </a:xfrm>
          <a:custGeom>
            <a:avLst/>
            <a:gdLst/>
            <a:ahLst/>
            <a:cxnLst/>
            <a:rect r="r" b="b" t="t" l="l"/>
            <a:pathLst>
              <a:path h="6671312" w="16230600">
                <a:moveTo>
                  <a:pt x="0" y="0"/>
                </a:moveTo>
                <a:lnTo>
                  <a:pt x="16230600" y="0"/>
                </a:lnTo>
                <a:lnTo>
                  <a:pt x="16230600" y="6671312"/>
                </a:lnTo>
                <a:lnTo>
                  <a:pt x="0" y="6671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6682" y="542644"/>
            <a:ext cx="8154637" cy="1947220"/>
          </a:xfrm>
          <a:custGeom>
            <a:avLst/>
            <a:gdLst/>
            <a:ahLst/>
            <a:cxnLst/>
            <a:rect r="r" b="b" t="t" l="l"/>
            <a:pathLst>
              <a:path h="1947220" w="8154637">
                <a:moveTo>
                  <a:pt x="0" y="0"/>
                </a:moveTo>
                <a:lnTo>
                  <a:pt x="8154636" y="0"/>
                </a:lnTo>
                <a:lnTo>
                  <a:pt x="8154636" y="1947220"/>
                </a:lnTo>
                <a:lnTo>
                  <a:pt x="0" y="1947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6611" y="8656439"/>
            <a:ext cx="19974273" cy="2005956"/>
          </a:xfrm>
          <a:custGeom>
            <a:avLst/>
            <a:gdLst/>
            <a:ahLst/>
            <a:cxnLst/>
            <a:rect r="r" b="b" t="t" l="l"/>
            <a:pathLst>
              <a:path h="2005956" w="19974273">
                <a:moveTo>
                  <a:pt x="0" y="0"/>
                </a:moveTo>
                <a:lnTo>
                  <a:pt x="19974273" y="0"/>
                </a:lnTo>
                <a:lnTo>
                  <a:pt x="19974273" y="2005956"/>
                </a:lnTo>
                <a:lnTo>
                  <a:pt x="0" y="2005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24275" y="6533193"/>
            <a:ext cx="1949375" cy="1949375"/>
          </a:xfrm>
          <a:custGeom>
            <a:avLst/>
            <a:gdLst/>
            <a:ahLst/>
            <a:cxnLst/>
            <a:rect r="r" b="b" t="t" l="l"/>
            <a:pathLst>
              <a:path h="1949375" w="1949375">
                <a:moveTo>
                  <a:pt x="0" y="0"/>
                </a:moveTo>
                <a:lnTo>
                  <a:pt x="1949375" y="0"/>
                </a:lnTo>
                <a:lnTo>
                  <a:pt x="1949375" y="1949375"/>
                </a:lnTo>
                <a:lnTo>
                  <a:pt x="0" y="1949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68902" y="1028700"/>
            <a:ext cx="3395204" cy="1049427"/>
          </a:xfrm>
          <a:custGeom>
            <a:avLst/>
            <a:gdLst/>
            <a:ahLst/>
            <a:cxnLst/>
            <a:rect r="r" b="b" t="t" l="l"/>
            <a:pathLst>
              <a:path h="1049427" w="3395204">
                <a:moveTo>
                  <a:pt x="0" y="0"/>
                </a:moveTo>
                <a:lnTo>
                  <a:pt x="3395204" y="0"/>
                </a:lnTo>
                <a:lnTo>
                  <a:pt x="3395204" y="1049427"/>
                </a:lnTo>
                <a:lnTo>
                  <a:pt x="0" y="1049427"/>
                </a:lnTo>
                <a:lnTo>
                  <a:pt x="0" y="0"/>
                </a:lnTo>
                <a:close/>
              </a:path>
            </a:pathLst>
          </a:custGeom>
          <a:blipFill>
            <a:blip r:embed="rId12">
              <a:extLst>
                <a:ext uri="{96DAC541-7B7A-43D3-8B79-37D633B846F1}">
                  <asvg:svgBlip xmlns:asvg="http://schemas.microsoft.com/office/drawing/2016/SVG/main" r:embed="rId13"/>
                </a:ext>
              </a:extLst>
            </a:blip>
            <a:stretch>
              <a:fillRect l="0" t="-749" r="0" b="-749"/>
            </a:stretch>
          </a:blipFill>
        </p:spPr>
      </p:sp>
      <p:sp>
        <p:nvSpPr>
          <p:cNvPr name="Freeform 9" id="9"/>
          <p:cNvSpPr/>
          <p:nvPr/>
        </p:nvSpPr>
        <p:spPr>
          <a:xfrm flipH="false" flipV="false" rot="0">
            <a:off x="1840946" y="3078219"/>
            <a:ext cx="631699" cy="598391"/>
          </a:xfrm>
          <a:custGeom>
            <a:avLst/>
            <a:gdLst/>
            <a:ahLst/>
            <a:cxnLst/>
            <a:rect r="r" b="b" t="t" l="l"/>
            <a:pathLst>
              <a:path h="598391" w="631699">
                <a:moveTo>
                  <a:pt x="0" y="0"/>
                </a:moveTo>
                <a:lnTo>
                  <a:pt x="631699" y="0"/>
                </a:lnTo>
                <a:lnTo>
                  <a:pt x="631699" y="598391"/>
                </a:lnTo>
                <a:lnTo>
                  <a:pt x="0" y="598391"/>
                </a:lnTo>
                <a:lnTo>
                  <a:pt x="0" y="0"/>
                </a:lnTo>
                <a:close/>
              </a:path>
            </a:pathLst>
          </a:custGeom>
          <a:blipFill>
            <a:blip r:embed="rId14">
              <a:extLst>
                <a:ext uri="{96DAC541-7B7A-43D3-8B79-37D633B846F1}">
                  <asvg:svgBlip xmlns:asvg="http://schemas.microsoft.com/office/drawing/2016/SVG/main" r:embed="rId15"/>
                </a:ext>
              </a:extLst>
            </a:blip>
            <a:stretch>
              <a:fillRect l="-370" t="0" r="-370" b="0"/>
            </a:stretch>
          </a:blipFill>
        </p:spPr>
      </p:sp>
      <p:sp>
        <p:nvSpPr>
          <p:cNvPr name="Freeform 10" id="10"/>
          <p:cNvSpPr/>
          <p:nvPr/>
        </p:nvSpPr>
        <p:spPr>
          <a:xfrm flipH="false" flipV="false" rot="0">
            <a:off x="1840946" y="6125415"/>
            <a:ext cx="664161" cy="658123"/>
          </a:xfrm>
          <a:custGeom>
            <a:avLst/>
            <a:gdLst/>
            <a:ahLst/>
            <a:cxnLst/>
            <a:rect r="r" b="b" t="t" l="l"/>
            <a:pathLst>
              <a:path h="658123" w="664161">
                <a:moveTo>
                  <a:pt x="0" y="0"/>
                </a:moveTo>
                <a:lnTo>
                  <a:pt x="664161" y="0"/>
                </a:lnTo>
                <a:lnTo>
                  <a:pt x="664161" y="658123"/>
                </a:lnTo>
                <a:lnTo>
                  <a:pt x="0" y="658123"/>
                </a:lnTo>
                <a:lnTo>
                  <a:pt x="0" y="0"/>
                </a:lnTo>
                <a:close/>
              </a:path>
            </a:pathLst>
          </a:custGeom>
          <a:blipFill>
            <a:blip r:embed="rId16">
              <a:extLst>
                <a:ext uri="{96DAC541-7B7A-43D3-8B79-37D633B846F1}">
                  <asvg:svgBlip xmlns:asvg="http://schemas.microsoft.com/office/drawing/2016/SVG/main" r:embed="rId17"/>
                </a:ext>
              </a:extLst>
            </a:blip>
            <a:stretch>
              <a:fillRect l="-17" t="0" r="-17" b="0"/>
            </a:stretch>
          </a:blipFill>
        </p:spPr>
      </p:sp>
      <p:sp>
        <p:nvSpPr>
          <p:cNvPr name="Freeform 11" id="11"/>
          <p:cNvSpPr/>
          <p:nvPr/>
        </p:nvSpPr>
        <p:spPr>
          <a:xfrm flipH="false" flipV="false" rot="0">
            <a:off x="1840946" y="4560477"/>
            <a:ext cx="664161" cy="664161"/>
          </a:xfrm>
          <a:custGeom>
            <a:avLst/>
            <a:gdLst/>
            <a:ahLst/>
            <a:cxnLst/>
            <a:rect r="r" b="b" t="t" l="l"/>
            <a:pathLst>
              <a:path h="664161" w="664161">
                <a:moveTo>
                  <a:pt x="0" y="0"/>
                </a:moveTo>
                <a:lnTo>
                  <a:pt x="664161" y="0"/>
                </a:lnTo>
                <a:lnTo>
                  <a:pt x="664161" y="664161"/>
                </a:lnTo>
                <a:lnTo>
                  <a:pt x="0" y="6641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1276473" y="3676610"/>
            <a:ext cx="932166" cy="930471"/>
          </a:xfrm>
          <a:custGeom>
            <a:avLst/>
            <a:gdLst/>
            <a:ahLst/>
            <a:cxnLst/>
            <a:rect r="r" b="b" t="t" l="l"/>
            <a:pathLst>
              <a:path h="930471" w="932166">
                <a:moveTo>
                  <a:pt x="0" y="0"/>
                </a:moveTo>
                <a:lnTo>
                  <a:pt x="932166" y="0"/>
                </a:lnTo>
                <a:lnTo>
                  <a:pt x="932166" y="930471"/>
                </a:lnTo>
                <a:lnTo>
                  <a:pt x="0" y="9304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1339815" y="5461018"/>
            <a:ext cx="868824" cy="993458"/>
          </a:xfrm>
          <a:custGeom>
            <a:avLst/>
            <a:gdLst/>
            <a:ahLst/>
            <a:cxnLst/>
            <a:rect r="r" b="b" t="t" l="l"/>
            <a:pathLst>
              <a:path h="993458" w="868824">
                <a:moveTo>
                  <a:pt x="0" y="0"/>
                </a:moveTo>
                <a:lnTo>
                  <a:pt x="868824" y="0"/>
                </a:lnTo>
                <a:lnTo>
                  <a:pt x="868824" y="993458"/>
                </a:lnTo>
                <a:lnTo>
                  <a:pt x="0" y="9934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4" id="14"/>
          <p:cNvSpPr txBox="true"/>
          <p:nvPr/>
        </p:nvSpPr>
        <p:spPr>
          <a:xfrm rot="0">
            <a:off x="3302455" y="3021069"/>
            <a:ext cx="4824370" cy="644525"/>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Đăng nhập và đăng ký</a:t>
            </a:r>
          </a:p>
        </p:txBody>
      </p:sp>
      <p:sp>
        <p:nvSpPr>
          <p:cNvPr name="TextBox 15" id="15"/>
          <p:cNvSpPr txBox="true"/>
          <p:nvPr/>
        </p:nvSpPr>
        <p:spPr>
          <a:xfrm rot="0">
            <a:off x="5504801" y="1095946"/>
            <a:ext cx="7345073" cy="754892"/>
          </a:xfrm>
          <a:prstGeom prst="rect">
            <a:avLst/>
          </a:prstGeom>
        </p:spPr>
        <p:txBody>
          <a:bodyPr anchor="t" rtlCol="false" tIns="0" lIns="0" bIns="0" rIns="0">
            <a:spAutoFit/>
          </a:bodyPr>
          <a:lstStyle/>
          <a:p>
            <a:pPr algn="ctr">
              <a:lnSpc>
                <a:spcPts val="6160"/>
              </a:lnSpc>
            </a:pPr>
            <a:r>
              <a:rPr lang="en-US" sz="4400">
                <a:solidFill>
                  <a:srgbClr val="000000"/>
                </a:solidFill>
                <a:latin typeface="Paytone One"/>
                <a:ea typeface="Paytone One"/>
                <a:cs typeface="Paytone One"/>
                <a:sym typeface="Paytone One"/>
              </a:rPr>
              <a:t>CHỨC NĂNG CỦA ADMIN</a:t>
            </a:r>
          </a:p>
        </p:txBody>
      </p:sp>
      <p:sp>
        <p:nvSpPr>
          <p:cNvPr name="TextBox 16" id="16"/>
          <p:cNvSpPr txBox="true"/>
          <p:nvPr/>
        </p:nvSpPr>
        <p:spPr>
          <a:xfrm rot="0">
            <a:off x="3302455" y="6132226"/>
            <a:ext cx="590422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a:t>
            </a:r>
            <a:r>
              <a:rPr lang="en-US" sz="3499" b="true">
                <a:solidFill>
                  <a:srgbClr val="000000"/>
                </a:solidFill>
                <a:latin typeface="Nunito Bold"/>
                <a:ea typeface="Nunito Bold"/>
                <a:cs typeface="Nunito Bold"/>
                <a:sym typeface="Nunito Bold"/>
              </a:rPr>
              <a:t> thông tin sản phẩm</a:t>
            </a:r>
          </a:p>
        </p:txBody>
      </p:sp>
      <p:sp>
        <p:nvSpPr>
          <p:cNvPr name="TextBox 17" id="17"/>
          <p:cNvSpPr txBox="true"/>
          <p:nvPr/>
        </p:nvSpPr>
        <p:spPr>
          <a:xfrm rot="0">
            <a:off x="3290238" y="4503327"/>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thông tin người dùng</a:t>
            </a:r>
          </a:p>
        </p:txBody>
      </p:sp>
      <p:sp>
        <p:nvSpPr>
          <p:cNvPr name="TextBox 18" id="18"/>
          <p:cNvSpPr txBox="true"/>
          <p:nvPr/>
        </p:nvSpPr>
        <p:spPr>
          <a:xfrm rot="0">
            <a:off x="12764131" y="3769006"/>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đơn hàng</a:t>
            </a:r>
          </a:p>
        </p:txBody>
      </p:sp>
      <p:sp>
        <p:nvSpPr>
          <p:cNvPr name="TextBox 19" id="19"/>
          <p:cNvSpPr txBox="true"/>
          <p:nvPr/>
        </p:nvSpPr>
        <p:spPr>
          <a:xfrm rot="0">
            <a:off x="12764131" y="5635498"/>
            <a:ext cx="6120288" cy="587350"/>
          </a:xfrm>
          <a:prstGeom prst="rect">
            <a:avLst/>
          </a:prstGeom>
        </p:spPr>
        <p:txBody>
          <a:bodyPr anchor="t" rtlCol="false" tIns="0" lIns="0" bIns="0" rIns="0">
            <a:spAutoFit/>
          </a:bodyPr>
          <a:lstStyle/>
          <a:p>
            <a:pPr algn="l">
              <a:lnSpc>
                <a:spcPts val="4898"/>
              </a:lnSpc>
            </a:pPr>
            <a:r>
              <a:rPr lang="en-US" sz="3499" b="true">
                <a:solidFill>
                  <a:srgbClr val="000000"/>
                </a:solidFill>
                <a:latin typeface="Nunito Bold"/>
                <a:ea typeface="Nunito Bold"/>
                <a:cs typeface="Nunito Bold"/>
                <a:sym typeface="Nunito Bold"/>
              </a:rPr>
              <a:t>Quản lý thực đơn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2032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64057" y="116616"/>
            <a:ext cx="6977899" cy="1187152"/>
          </a:xfrm>
          <a:custGeom>
            <a:avLst/>
            <a:gdLst/>
            <a:ahLst/>
            <a:cxnLst/>
            <a:rect r="r" b="b" t="t" l="l"/>
            <a:pathLst>
              <a:path h="1187152" w="6977899">
                <a:moveTo>
                  <a:pt x="0" y="0"/>
                </a:moveTo>
                <a:lnTo>
                  <a:pt x="6977899" y="0"/>
                </a:lnTo>
                <a:lnTo>
                  <a:pt x="6977899" y="1187152"/>
                </a:lnTo>
                <a:lnTo>
                  <a:pt x="0" y="1187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5401" y="-1128612"/>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5561698" y="0"/>
            <a:ext cx="3395204" cy="1049427"/>
          </a:xfrm>
          <a:custGeom>
            <a:avLst/>
            <a:gdLst/>
            <a:ahLst/>
            <a:cxnLst/>
            <a:rect r="r" b="b" t="t" l="l"/>
            <a:pathLst>
              <a:path h="1049427" w="3395204">
                <a:moveTo>
                  <a:pt x="3395204" y="0"/>
                </a:moveTo>
                <a:lnTo>
                  <a:pt x="0" y="0"/>
                </a:lnTo>
                <a:lnTo>
                  <a:pt x="0" y="1049427"/>
                </a:lnTo>
                <a:lnTo>
                  <a:pt x="3395204" y="1049427"/>
                </a:lnTo>
                <a:lnTo>
                  <a:pt x="3395204" y="0"/>
                </a:lnTo>
                <a:close/>
              </a:path>
            </a:pathLst>
          </a:custGeom>
          <a:blipFill>
            <a:blip r:embed="rId8">
              <a:extLst>
                <a:ext uri="{96DAC541-7B7A-43D3-8B79-37D633B846F1}">
                  <asvg:svgBlip xmlns:asvg="http://schemas.microsoft.com/office/drawing/2016/SVG/main" r:embed="rId9"/>
                </a:ext>
              </a:extLst>
            </a:blip>
            <a:stretch>
              <a:fillRect l="0" t="-749" r="0" b="-749"/>
            </a:stretch>
          </a:blipFill>
        </p:spPr>
      </p:sp>
      <p:sp>
        <p:nvSpPr>
          <p:cNvPr name="Freeform 7" id="7"/>
          <p:cNvSpPr/>
          <p:nvPr/>
        </p:nvSpPr>
        <p:spPr>
          <a:xfrm flipH="false" flipV="false" rot="0">
            <a:off x="-333063" y="954203"/>
            <a:ext cx="18956902" cy="9223503"/>
          </a:xfrm>
          <a:custGeom>
            <a:avLst/>
            <a:gdLst/>
            <a:ahLst/>
            <a:cxnLst/>
            <a:rect r="r" b="b" t="t" l="l"/>
            <a:pathLst>
              <a:path h="9223503" w="18956902">
                <a:moveTo>
                  <a:pt x="0" y="0"/>
                </a:moveTo>
                <a:lnTo>
                  <a:pt x="18956902" y="0"/>
                </a:lnTo>
                <a:lnTo>
                  <a:pt x="18956902" y="9223503"/>
                </a:lnTo>
                <a:lnTo>
                  <a:pt x="0" y="92235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63904" y="1187293"/>
            <a:ext cx="14162968" cy="9099707"/>
          </a:xfrm>
          <a:custGeom>
            <a:avLst/>
            <a:gdLst/>
            <a:ahLst/>
            <a:cxnLst/>
            <a:rect r="r" b="b" t="t" l="l"/>
            <a:pathLst>
              <a:path h="9099707" w="14162968">
                <a:moveTo>
                  <a:pt x="0" y="0"/>
                </a:moveTo>
                <a:lnTo>
                  <a:pt x="14162968" y="0"/>
                </a:lnTo>
                <a:lnTo>
                  <a:pt x="14162968" y="9099707"/>
                </a:lnTo>
                <a:lnTo>
                  <a:pt x="0" y="9099707"/>
                </a:lnTo>
                <a:lnTo>
                  <a:pt x="0" y="0"/>
                </a:lnTo>
                <a:close/>
              </a:path>
            </a:pathLst>
          </a:custGeom>
          <a:blipFill>
            <a:blip r:embed="rId12"/>
            <a:stretch>
              <a:fillRect l="0" t="0" r="0" b="0"/>
            </a:stretch>
          </a:blipFill>
        </p:spPr>
      </p:sp>
      <p:sp>
        <p:nvSpPr>
          <p:cNvPr name="TextBox 9" id="9"/>
          <p:cNvSpPr txBox="true"/>
          <p:nvPr/>
        </p:nvSpPr>
        <p:spPr>
          <a:xfrm rot="0">
            <a:off x="4943298" y="118791"/>
            <a:ext cx="8019417" cy="1068503"/>
          </a:xfrm>
          <a:prstGeom prst="rect">
            <a:avLst/>
          </a:prstGeom>
        </p:spPr>
        <p:txBody>
          <a:bodyPr anchor="t" rtlCol="false" tIns="0" lIns="0" bIns="0" rIns="0">
            <a:spAutoFit/>
          </a:bodyPr>
          <a:lstStyle/>
          <a:p>
            <a:pPr algn="ctr">
              <a:lnSpc>
                <a:spcPts val="8830"/>
              </a:lnSpc>
            </a:pPr>
            <a:r>
              <a:rPr lang="en-US" sz="6307">
                <a:solidFill>
                  <a:srgbClr val="000000"/>
                </a:solidFill>
                <a:latin typeface="Baloo"/>
                <a:ea typeface="Baloo"/>
                <a:cs typeface="Baloo"/>
                <a:sym typeface="Baloo"/>
              </a:rPr>
              <a:t>Sơ đồ Use-case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DAGLT8EeiGU</dc:identifier>
  <dcterms:modified xsi:type="dcterms:W3CDTF">2011-08-01T06:04:30Z</dcterms:modified>
  <cp:revision>1</cp:revision>
  <dc:title>Mobile.pptx</dc:title>
</cp:coreProperties>
</file>